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1397" r:id="rId2"/>
    <p:sldId id="1400" r:id="rId3"/>
    <p:sldId id="1422" r:id="rId4"/>
    <p:sldId id="1424" r:id="rId5"/>
    <p:sldId id="1425" r:id="rId6"/>
    <p:sldId id="1426" r:id="rId7"/>
    <p:sldId id="1427" r:id="rId8"/>
    <p:sldId id="1429" r:id="rId9"/>
    <p:sldId id="1430" r:id="rId10"/>
    <p:sldId id="1431" r:id="rId11"/>
    <p:sldId id="1432" r:id="rId12"/>
    <p:sldId id="1449" r:id="rId13"/>
    <p:sldId id="1433" r:id="rId14"/>
    <p:sldId id="1440" r:id="rId15"/>
    <p:sldId id="1441" r:id="rId16"/>
    <p:sldId id="1442" r:id="rId17"/>
    <p:sldId id="1443" r:id="rId18"/>
    <p:sldId id="1444" r:id="rId19"/>
    <p:sldId id="1457" r:id="rId20"/>
    <p:sldId id="1445" r:id="rId21"/>
    <p:sldId id="1446" r:id="rId22"/>
    <p:sldId id="1447" r:id="rId23"/>
    <p:sldId id="144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2F46D8-5CE5-4279-955D-547830F19752}" v="4" dt="2026-07-27T08:47:58.2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777" autoAdjust="0"/>
    <p:restoredTop sz="94660"/>
  </p:normalViewPr>
  <p:slideViewPr>
    <p:cSldViewPr snapToGrid="0">
      <p:cViewPr>
        <p:scale>
          <a:sx n="126" d="100"/>
          <a:sy n="126" d="100"/>
        </p:scale>
        <p:origin x="40"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garet Snider" userId="0553e28e-6ba6-4e63-bc3b-2e997499ff41" providerId="ADAL" clId="{D5DF9C5F-71B6-4306-8443-387EAF4211CA}"/>
    <pc:docChg chg="modSld">
      <pc:chgData name="Margaret Snider" userId="0553e28e-6ba6-4e63-bc3b-2e997499ff41" providerId="ADAL" clId="{D5DF9C5F-71B6-4306-8443-387EAF4211CA}" dt="2026-07-27T08:47:58.254" v="3" actId="20577"/>
      <pc:docMkLst>
        <pc:docMk/>
      </pc:docMkLst>
      <pc:sldChg chg="modSp">
        <pc:chgData name="Margaret Snider" userId="0553e28e-6ba6-4e63-bc3b-2e997499ff41" providerId="ADAL" clId="{D5DF9C5F-71B6-4306-8443-387EAF4211CA}" dt="2026-07-27T08:47:58.254" v="3" actId="20577"/>
        <pc:sldMkLst>
          <pc:docMk/>
          <pc:sldMk cId="2189974409" sldId="1397"/>
        </pc:sldMkLst>
        <pc:spChg chg="mod">
          <ac:chgData name="Margaret Snider" userId="0553e28e-6ba6-4e63-bc3b-2e997499ff41" providerId="ADAL" clId="{D5DF9C5F-71B6-4306-8443-387EAF4211CA}" dt="2026-07-27T08:47:58.254" v="3" actId="20577"/>
          <ac:spMkLst>
            <pc:docMk/>
            <pc:sldMk cId="2189974409" sldId="1397"/>
            <ac:spMk id="4" creationId="{320E4C54-7410-0932-9A80-50D98A7F7EB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E46953-69B5-41A0-9A7D-B5F5CA4F24B1}" type="datetimeFigureOut">
              <a:rPr lang="en-US" smtClean="0"/>
              <a:t>7/13/2026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53395C-FEFC-4FF8-8986-AFDF330AC80C}" type="slidenum">
              <a:rPr lang="en-US" smtClean="0"/>
              <a:t>‹#›</a:t>
            </a:fld>
            <a:endParaRPr lang="en-US"/>
          </a:p>
        </p:txBody>
      </p:sp>
    </p:spTree>
    <p:extLst>
      <p:ext uri="{BB962C8B-B14F-4D97-AF65-F5344CB8AC3E}">
        <p14:creationId xmlns:p14="http://schemas.microsoft.com/office/powerpoint/2010/main" val="1474752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50D94-1704-A4E8-C9A8-2259B13A08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DC0BF4-ABCB-FBC0-B170-D30AE465AD9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2CB6D86-2F12-B7B5-66AD-A441EB80FD0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2B15337-5C32-F3F9-9897-B57ECA77C0A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6BA9AE-6604-4633-B8FE-D9B3C4E4BFE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62223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0F9E0-5EE3-28BC-95D1-AD7EB3517A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2357104-6728-46E8-EC20-1ADD1C35CE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4CC0891-0DC2-A85A-DEFD-4FC40224DD60}"/>
              </a:ext>
            </a:extLst>
          </p:cNvPr>
          <p:cNvSpPr>
            <a:spLocks noGrp="1"/>
          </p:cNvSpPr>
          <p:nvPr>
            <p:ph type="dt" sz="half" idx="10"/>
          </p:nvPr>
        </p:nvSpPr>
        <p:spPr/>
        <p:txBody>
          <a:bodyPr/>
          <a:lstStyle/>
          <a:p>
            <a:fld id="{1E8B4941-9BA7-458B-A92F-3706DF92EFDC}" type="datetimeFigureOut">
              <a:rPr lang="en-US" smtClean="0"/>
              <a:t>7/13/2026</a:t>
            </a:fld>
            <a:endParaRPr lang="en-US"/>
          </a:p>
        </p:txBody>
      </p:sp>
      <p:sp>
        <p:nvSpPr>
          <p:cNvPr id="5" name="Footer Placeholder 4">
            <a:extLst>
              <a:ext uri="{FF2B5EF4-FFF2-40B4-BE49-F238E27FC236}">
                <a16:creationId xmlns:a16="http://schemas.microsoft.com/office/drawing/2014/main" id="{09648915-9D27-BE8F-9E6E-DC42FEAF62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805BA5-55D2-1E85-060F-B0156DCD8F07}"/>
              </a:ext>
            </a:extLst>
          </p:cNvPr>
          <p:cNvSpPr>
            <a:spLocks noGrp="1"/>
          </p:cNvSpPr>
          <p:nvPr>
            <p:ph type="sldNum" sz="quarter" idx="12"/>
          </p:nvPr>
        </p:nvSpPr>
        <p:spPr/>
        <p:txBody>
          <a:bodyPr/>
          <a:lstStyle/>
          <a:p>
            <a:fld id="{45D170E5-D7E6-4FC2-951A-D1F865124EC9}" type="slidenum">
              <a:rPr lang="en-US" smtClean="0"/>
              <a:t>‹#›</a:t>
            </a:fld>
            <a:endParaRPr lang="en-US"/>
          </a:p>
        </p:txBody>
      </p:sp>
    </p:spTree>
    <p:extLst>
      <p:ext uri="{BB962C8B-B14F-4D97-AF65-F5344CB8AC3E}">
        <p14:creationId xmlns:p14="http://schemas.microsoft.com/office/powerpoint/2010/main" val="816335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39131-61B2-78C7-799F-92986EB8BB6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4CA0315-BFF6-6047-80EA-220AFF19C37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23AAB8-8A95-BAB7-4BA9-4916188393E3}"/>
              </a:ext>
            </a:extLst>
          </p:cNvPr>
          <p:cNvSpPr>
            <a:spLocks noGrp="1"/>
          </p:cNvSpPr>
          <p:nvPr>
            <p:ph type="dt" sz="half" idx="10"/>
          </p:nvPr>
        </p:nvSpPr>
        <p:spPr/>
        <p:txBody>
          <a:bodyPr/>
          <a:lstStyle/>
          <a:p>
            <a:fld id="{1E8B4941-9BA7-458B-A92F-3706DF92EFDC}" type="datetimeFigureOut">
              <a:rPr lang="en-US" smtClean="0"/>
              <a:t>7/13/2026</a:t>
            </a:fld>
            <a:endParaRPr lang="en-US"/>
          </a:p>
        </p:txBody>
      </p:sp>
      <p:sp>
        <p:nvSpPr>
          <p:cNvPr id="5" name="Footer Placeholder 4">
            <a:extLst>
              <a:ext uri="{FF2B5EF4-FFF2-40B4-BE49-F238E27FC236}">
                <a16:creationId xmlns:a16="http://schemas.microsoft.com/office/drawing/2014/main" id="{5B340384-0404-1B9B-2714-57E74B4035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0A58EF-F5D5-295C-9AFE-D9B334BE4BE7}"/>
              </a:ext>
            </a:extLst>
          </p:cNvPr>
          <p:cNvSpPr>
            <a:spLocks noGrp="1"/>
          </p:cNvSpPr>
          <p:nvPr>
            <p:ph type="sldNum" sz="quarter" idx="12"/>
          </p:nvPr>
        </p:nvSpPr>
        <p:spPr/>
        <p:txBody>
          <a:bodyPr/>
          <a:lstStyle/>
          <a:p>
            <a:fld id="{45D170E5-D7E6-4FC2-951A-D1F865124EC9}" type="slidenum">
              <a:rPr lang="en-US" smtClean="0"/>
              <a:t>‹#›</a:t>
            </a:fld>
            <a:endParaRPr lang="en-US"/>
          </a:p>
        </p:txBody>
      </p:sp>
    </p:spTree>
    <p:extLst>
      <p:ext uri="{BB962C8B-B14F-4D97-AF65-F5344CB8AC3E}">
        <p14:creationId xmlns:p14="http://schemas.microsoft.com/office/powerpoint/2010/main" val="2694052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C56ACC-41AB-F039-72DF-B18704D2A9E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4451F03-D86D-255C-A4BE-3E04CF550F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E7BA6B-EFE5-1EDB-D40D-BD73511A6B16}"/>
              </a:ext>
            </a:extLst>
          </p:cNvPr>
          <p:cNvSpPr>
            <a:spLocks noGrp="1"/>
          </p:cNvSpPr>
          <p:nvPr>
            <p:ph type="dt" sz="half" idx="10"/>
          </p:nvPr>
        </p:nvSpPr>
        <p:spPr/>
        <p:txBody>
          <a:bodyPr/>
          <a:lstStyle/>
          <a:p>
            <a:fld id="{1E8B4941-9BA7-458B-A92F-3706DF92EFDC}" type="datetimeFigureOut">
              <a:rPr lang="en-US" smtClean="0"/>
              <a:t>7/13/2026</a:t>
            </a:fld>
            <a:endParaRPr lang="en-US"/>
          </a:p>
        </p:txBody>
      </p:sp>
      <p:sp>
        <p:nvSpPr>
          <p:cNvPr id="5" name="Footer Placeholder 4">
            <a:extLst>
              <a:ext uri="{FF2B5EF4-FFF2-40B4-BE49-F238E27FC236}">
                <a16:creationId xmlns:a16="http://schemas.microsoft.com/office/drawing/2014/main" id="{ABDBBB51-BA20-0F61-10BB-DC86692C2F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019B54-743A-21A8-8B02-D1FFA06A7DFA}"/>
              </a:ext>
            </a:extLst>
          </p:cNvPr>
          <p:cNvSpPr>
            <a:spLocks noGrp="1"/>
          </p:cNvSpPr>
          <p:nvPr>
            <p:ph type="sldNum" sz="quarter" idx="12"/>
          </p:nvPr>
        </p:nvSpPr>
        <p:spPr/>
        <p:txBody>
          <a:bodyPr/>
          <a:lstStyle/>
          <a:p>
            <a:fld id="{45D170E5-D7E6-4FC2-951A-D1F865124EC9}" type="slidenum">
              <a:rPr lang="en-US" smtClean="0"/>
              <a:t>‹#›</a:t>
            </a:fld>
            <a:endParaRPr lang="en-US"/>
          </a:p>
        </p:txBody>
      </p:sp>
    </p:spTree>
    <p:extLst>
      <p:ext uri="{BB962C8B-B14F-4D97-AF65-F5344CB8AC3E}">
        <p14:creationId xmlns:p14="http://schemas.microsoft.com/office/powerpoint/2010/main" val="34889771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6C4F60DB-DCA7-7EED-25DA-88021BCE2F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44257" y="6224698"/>
            <a:ext cx="3103485" cy="385349"/>
          </a:xfrm>
          <a:prstGeom prst="rect">
            <a:avLst/>
          </a:prstGeom>
        </p:spPr>
      </p:pic>
    </p:spTree>
    <p:extLst>
      <p:ext uri="{BB962C8B-B14F-4D97-AF65-F5344CB8AC3E}">
        <p14:creationId xmlns:p14="http://schemas.microsoft.com/office/powerpoint/2010/main" val="91511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C1BF7-7284-A5DD-9303-FEAD0581AB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162FA4D-A73B-7F17-F4F4-FE727508633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8F587F-D63A-4015-71E3-8A7F0B803814}"/>
              </a:ext>
            </a:extLst>
          </p:cNvPr>
          <p:cNvSpPr>
            <a:spLocks noGrp="1"/>
          </p:cNvSpPr>
          <p:nvPr>
            <p:ph type="dt" sz="half" idx="10"/>
          </p:nvPr>
        </p:nvSpPr>
        <p:spPr/>
        <p:txBody>
          <a:bodyPr/>
          <a:lstStyle/>
          <a:p>
            <a:fld id="{1E8B4941-9BA7-458B-A92F-3706DF92EFDC}" type="datetimeFigureOut">
              <a:rPr lang="en-US" smtClean="0"/>
              <a:t>7/13/2026</a:t>
            </a:fld>
            <a:endParaRPr lang="en-US"/>
          </a:p>
        </p:txBody>
      </p:sp>
      <p:sp>
        <p:nvSpPr>
          <p:cNvPr id="5" name="Footer Placeholder 4">
            <a:extLst>
              <a:ext uri="{FF2B5EF4-FFF2-40B4-BE49-F238E27FC236}">
                <a16:creationId xmlns:a16="http://schemas.microsoft.com/office/drawing/2014/main" id="{605177C2-2794-4FC7-2DE4-02756B7119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D55CF7-7064-635B-832F-12727F382D4B}"/>
              </a:ext>
            </a:extLst>
          </p:cNvPr>
          <p:cNvSpPr>
            <a:spLocks noGrp="1"/>
          </p:cNvSpPr>
          <p:nvPr>
            <p:ph type="sldNum" sz="quarter" idx="12"/>
          </p:nvPr>
        </p:nvSpPr>
        <p:spPr/>
        <p:txBody>
          <a:bodyPr/>
          <a:lstStyle/>
          <a:p>
            <a:fld id="{45D170E5-D7E6-4FC2-951A-D1F865124EC9}" type="slidenum">
              <a:rPr lang="en-US" smtClean="0"/>
              <a:t>‹#›</a:t>
            </a:fld>
            <a:endParaRPr lang="en-US"/>
          </a:p>
        </p:txBody>
      </p:sp>
    </p:spTree>
    <p:extLst>
      <p:ext uri="{BB962C8B-B14F-4D97-AF65-F5344CB8AC3E}">
        <p14:creationId xmlns:p14="http://schemas.microsoft.com/office/powerpoint/2010/main" val="27108370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49DCD-F96F-DE2D-DB01-C3B593BBD75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BEA738F-FB0C-5408-9079-60928B3158A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B46F223-7D4B-70F2-1432-DDB601ACEE91}"/>
              </a:ext>
            </a:extLst>
          </p:cNvPr>
          <p:cNvSpPr>
            <a:spLocks noGrp="1"/>
          </p:cNvSpPr>
          <p:nvPr>
            <p:ph type="dt" sz="half" idx="10"/>
          </p:nvPr>
        </p:nvSpPr>
        <p:spPr/>
        <p:txBody>
          <a:bodyPr/>
          <a:lstStyle/>
          <a:p>
            <a:fld id="{1E8B4941-9BA7-458B-A92F-3706DF92EFDC}" type="datetimeFigureOut">
              <a:rPr lang="en-US" smtClean="0"/>
              <a:t>7/13/2026</a:t>
            </a:fld>
            <a:endParaRPr lang="en-US"/>
          </a:p>
        </p:txBody>
      </p:sp>
      <p:sp>
        <p:nvSpPr>
          <p:cNvPr id="5" name="Footer Placeholder 4">
            <a:extLst>
              <a:ext uri="{FF2B5EF4-FFF2-40B4-BE49-F238E27FC236}">
                <a16:creationId xmlns:a16="http://schemas.microsoft.com/office/drawing/2014/main" id="{F2ED9FC7-34AA-D0F5-2FA3-6499E57738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2AD14F-04FE-7603-7230-6044F09CDAF5}"/>
              </a:ext>
            </a:extLst>
          </p:cNvPr>
          <p:cNvSpPr>
            <a:spLocks noGrp="1"/>
          </p:cNvSpPr>
          <p:nvPr>
            <p:ph type="sldNum" sz="quarter" idx="12"/>
          </p:nvPr>
        </p:nvSpPr>
        <p:spPr/>
        <p:txBody>
          <a:bodyPr/>
          <a:lstStyle/>
          <a:p>
            <a:fld id="{45D170E5-D7E6-4FC2-951A-D1F865124EC9}" type="slidenum">
              <a:rPr lang="en-US" smtClean="0"/>
              <a:t>‹#›</a:t>
            </a:fld>
            <a:endParaRPr lang="en-US"/>
          </a:p>
        </p:txBody>
      </p:sp>
    </p:spTree>
    <p:extLst>
      <p:ext uri="{BB962C8B-B14F-4D97-AF65-F5344CB8AC3E}">
        <p14:creationId xmlns:p14="http://schemas.microsoft.com/office/powerpoint/2010/main" val="2751444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97A95-2DF7-AC74-E7DC-2AE81731F49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2C71DB-6D2D-F9EC-A836-86F0E04DF62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294263-1ABD-623B-5FD4-97310CB1062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97564EC-7895-D700-B71E-25BEF54DB12E}"/>
              </a:ext>
            </a:extLst>
          </p:cNvPr>
          <p:cNvSpPr>
            <a:spLocks noGrp="1"/>
          </p:cNvSpPr>
          <p:nvPr>
            <p:ph type="dt" sz="half" idx="10"/>
          </p:nvPr>
        </p:nvSpPr>
        <p:spPr/>
        <p:txBody>
          <a:bodyPr/>
          <a:lstStyle/>
          <a:p>
            <a:fld id="{1E8B4941-9BA7-458B-A92F-3706DF92EFDC}" type="datetimeFigureOut">
              <a:rPr lang="en-US" smtClean="0"/>
              <a:t>7/13/2026</a:t>
            </a:fld>
            <a:endParaRPr lang="en-US"/>
          </a:p>
        </p:txBody>
      </p:sp>
      <p:sp>
        <p:nvSpPr>
          <p:cNvPr id="6" name="Footer Placeholder 5">
            <a:extLst>
              <a:ext uri="{FF2B5EF4-FFF2-40B4-BE49-F238E27FC236}">
                <a16:creationId xmlns:a16="http://schemas.microsoft.com/office/drawing/2014/main" id="{766CFB7A-FB7A-59FC-E810-FD44FAC567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F4AD31-D0E4-3A1D-9330-710402BF7948}"/>
              </a:ext>
            </a:extLst>
          </p:cNvPr>
          <p:cNvSpPr>
            <a:spLocks noGrp="1"/>
          </p:cNvSpPr>
          <p:nvPr>
            <p:ph type="sldNum" sz="quarter" idx="12"/>
          </p:nvPr>
        </p:nvSpPr>
        <p:spPr/>
        <p:txBody>
          <a:bodyPr/>
          <a:lstStyle/>
          <a:p>
            <a:fld id="{45D170E5-D7E6-4FC2-951A-D1F865124EC9}" type="slidenum">
              <a:rPr lang="en-US" smtClean="0"/>
              <a:t>‹#›</a:t>
            </a:fld>
            <a:endParaRPr lang="en-US"/>
          </a:p>
        </p:txBody>
      </p:sp>
    </p:spTree>
    <p:extLst>
      <p:ext uri="{BB962C8B-B14F-4D97-AF65-F5344CB8AC3E}">
        <p14:creationId xmlns:p14="http://schemas.microsoft.com/office/powerpoint/2010/main" val="1400088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FB4AE-278D-EF93-3F25-AD6900234EA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43B75A0-991D-136E-2484-11F23AC2A1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EB06460-DC96-93DF-AA05-DB483D5C58A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E3898E0-6769-AE03-612A-33F99E0571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AF6FFA-7848-EDEC-3B9F-7E421EEEDEF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E65385-EF84-DCFF-04A5-66E61556AD3C}"/>
              </a:ext>
            </a:extLst>
          </p:cNvPr>
          <p:cNvSpPr>
            <a:spLocks noGrp="1"/>
          </p:cNvSpPr>
          <p:nvPr>
            <p:ph type="dt" sz="half" idx="10"/>
          </p:nvPr>
        </p:nvSpPr>
        <p:spPr/>
        <p:txBody>
          <a:bodyPr/>
          <a:lstStyle/>
          <a:p>
            <a:fld id="{1E8B4941-9BA7-458B-A92F-3706DF92EFDC}" type="datetimeFigureOut">
              <a:rPr lang="en-US" smtClean="0"/>
              <a:t>7/13/2026</a:t>
            </a:fld>
            <a:endParaRPr lang="en-US"/>
          </a:p>
        </p:txBody>
      </p:sp>
      <p:sp>
        <p:nvSpPr>
          <p:cNvPr id="8" name="Footer Placeholder 7">
            <a:extLst>
              <a:ext uri="{FF2B5EF4-FFF2-40B4-BE49-F238E27FC236}">
                <a16:creationId xmlns:a16="http://schemas.microsoft.com/office/drawing/2014/main" id="{A115DCA3-DEEC-FD3E-81C1-D19C8AFC437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01A134F-8FA5-F7BA-4668-18B620F156A3}"/>
              </a:ext>
            </a:extLst>
          </p:cNvPr>
          <p:cNvSpPr>
            <a:spLocks noGrp="1"/>
          </p:cNvSpPr>
          <p:nvPr>
            <p:ph type="sldNum" sz="quarter" idx="12"/>
          </p:nvPr>
        </p:nvSpPr>
        <p:spPr/>
        <p:txBody>
          <a:bodyPr/>
          <a:lstStyle/>
          <a:p>
            <a:fld id="{45D170E5-D7E6-4FC2-951A-D1F865124EC9}" type="slidenum">
              <a:rPr lang="en-US" smtClean="0"/>
              <a:t>‹#›</a:t>
            </a:fld>
            <a:endParaRPr lang="en-US"/>
          </a:p>
        </p:txBody>
      </p:sp>
    </p:spTree>
    <p:extLst>
      <p:ext uri="{BB962C8B-B14F-4D97-AF65-F5344CB8AC3E}">
        <p14:creationId xmlns:p14="http://schemas.microsoft.com/office/powerpoint/2010/main" val="4207187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4752F-4B20-93A9-7730-774F95BB28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6B3991-2D36-1F94-9676-3184EC91FE01}"/>
              </a:ext>
            </a:extLst>
          </p:cNvPr>
          <p:cNvSpPr>
            <a:spLocks noGrp="1"/>
          </p:cNvSpPr>
          <p:nvPr>
            <p:ph type="dt" sz="half" idx="10"/>
          </p:nvPr>
        </p:nvSpPr>
        <p:spPr/>
        <p:txBody>
          <a:bodyPr/>
          <a:lstStyle/>
          <a:p>
            <a:fld id="{1E8B4941-9BA7-458B-A92F-3706DF92EFDC}" type="datetimeFigureOut">
              <a:rPr lang="en-US" smtClean="0"/>
              <a:t>7/13/2026</a:t>
            </a:fld>
            <a:endParaRPr lang="en-US"/>
          </a:p>
        </p:txBody>
      </p:sp>
      <p:sp>
        <p:nvSpPr>
          <p:cNvPr id="4" name="Footer Placeholder 3">
            <a:extLst>
              <a:ext uri="{FF2B5EF4-FFF2-40B4-BE49-F238E27FC236}">
                <a16:creationId xmlns:a16="http://schemas.microsoft.com/office/drawing/2014/main" id="{D973F977-C47F-6D7A-60F0-E73087FBE93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94131A6-2FA8-0667-CB8A-2216C18F5B4C}"/>
              </a:ext>
            </a:extLst>
          </p:cNvPr>
          <p:cNvSpPr>
            <a:spLocks noGrp="1"/>
          </p:cNvSpPr>
          <p:nvPr>
            <p:ph type="sldNum" sz="quarter" idx="12"/>
          </p:nvPr>
        </p:nvSpPr>
        <p:spPr/>
        <p:txBody>
          <a:bodyPr/>
          <a:lstStyle/>
          <a:p>
            <a:fld id="{45D170E5-D7E6-4FC2-951A-D1F865124EC9}" type="slidenum">
              <a:rPr lang="en-US" smtClean="0"/>
              <a:t>‹#›</a:t>
            </a:fld>
            <a:endParaRPr lang="en-US"/>
          </a:p>
        </p:txBody>
      </p:sp>
    </p:spTree>
    <p:extLst>
      <p:ext uri="{BB962C8B-B14F-4D97-AF65-F5344CB8AC3E}">
        <p14:creationId xmlns:p14="http://schemas.microsoft.com/office/powerpoint/2010/main" val="3940117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E592F0-B533-7345-3350-062D941BD93D}"/>
              </a:ext>
            </a:extLst>
          </p:cNvPr>
          <p:cNvSpPr>
            <a:spLocks noGrp="1"/>
          </p:cNvSpPr>
          <p:nvPr>
            <p:ph type="dt" sz="half" idx="10"/>
          </p:nvPr>
        </p:nvSpPr>
        <p:spPr/>
        <p:txBody>
          <a:bodyPr/>
          <a:lstStyle/>
          <a:p>
            <a:fld id="{1E8B4941-9BA7-458B-A92F-3706DF92EFDC}" type="datetimeFigureOut">
              <a:rPr lang="en-US" smtClean="0"/>
              <a:t>7/13/2026</a:t>
            </a:fld>
            <a:endParaRPr lang="en-US"/>
          </a:p>
        </p:txBody>
      </p:sp>
      <p:sp>
        <p:nvSpPr>
          <p:cNvPr id="3" name="Footer Placeholder 2">
            <a:extLst>
              <a:ext uri="{FF2B5EF4-FFF2-40B4-BE49-F238E27FC236}">
                <a16:creationId xmlns:a16="http://schemas.microsoft.com/office/drawing/2014/main" id="{C73E1D30-CD1A-7C7B-4259-09544C402C3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56E5B7-644B-3F5A-FBF4-7CB4E54BBC1A}"/>
              </a:ext>
            </a:extLst>
          </p:cNvPr>
          <p:cNvSpPr>
            <a:spLocks noGrp="1"/>
          </p:cNvSpPr>
          <p:nvPr>
            <p:ph type="sldNum" sz="quarter" idx="12"/>
          </p:nvPr>
        </p:nvSpPr>
        <p:spPr/>
        <p:txBody>
          <a:bodyPr/>
          <a:lstStyle/>
          <a:p>
            <a:fld id="{45D170E5-D7E6-4FC2-951A-D1F865124EC9}" type="slidenum">
              <a:rPr lang="en-US" smtClean="0"/>
              <a:t>‹#›</a:t>
            </a:fld>
            <a:endParaRPr lang="en-US"/>
          </a:p>
        </p:txBody>
      </p:sp>
    </p:spTree>
    <p:extLst>
      <p:ext uri="{BB962C8B-B14F-4D97-AF65-F5344CB8AC3E}">
        <p14:creationId xmlns:p14="http://schemas.microsoft.com/office/powerpoint/2010/main" val="568387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D7CC4-1F1A-EF79-A978-F06EB38873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BEFBB4A-7D53-EC8E-1412-BBABF0F644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93958D9-21B5-C2F5-A5B0-E0C4125696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A7125C-13D4-7B99-DD1C-6823335D19B7}"/>
              </a:ext>
            </a:extLst>
          </p:cNvPr>
          <p:cNvSpPr>
            <a:spLocks noGrp="1"/>
          </p:cNvSpPr>
          <p:nvPr>
            <p:ph type="dt" sz="half" idx="10"/>
          </p:nvPr>
        </p:nvSpPr>
        <p:spPr/>
        <p:txBody>
          <a:bodyPr/>
          <a:lstStyle/>
          <a:p>
            <a:fld id="{1E8B4941-9BA7-458B-A92F-3706DF92EFDC}" type="datetimeFigureOut">
              <a:rPr lang="en-US" smtClean="0"/>
              <a:t>7/13/2026</a:t>
            </a:fld>
            <a:endParaRPr lang="en-US"/>
          </a:p>
        </p:txBody>
      </p:sp>
      <p:sp>
        <p:nvSpPr>
          <p:cNvPr id="6" name="Footer Placeholder 5">
            <a:extLst>
              <a:ext uri="{FF2B5EF4-FFF2-40B4-BE49-F238E27FC236}">
                <a16:creationId xmlns:a16="http://schemas.microsoft.com/office/drawing/2014/main" id="{CDD428D4-4C35-56A8-CACE-CF1DEB28A7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1D7638-5207-5DC0-4099-A7E96B265E8F}"/>
              </a:ext>
            </a:extLst>
          </p:cNvPr>
          <p:cNvSpPr>
            <a:spLocks noGrp="1"/>
          </p:cNvSpPr>
          <p:nvPr>
            <p:ph type="sldNum" sz="quarter" idx="12"/>
          </p:nvPr>
        </p:nvSpPr>
        <p:spPr/>
        <p:txBody>
          <a:bodyPr/>
          <a:lstStyle/>
          <a:p>
            <a:fld id="{45D170E5-D7E6-4FC2-951A-D1F865124EC9}" type="slidenum">
              <a:rPr lang="en-US" smtClean="0"/>
              <a:t>‹#›</a:t>
            </a:fld>
            <a:endParaRPr lang="en-US"/>
          </a:p>
        </p:txBody>
      </p:sp>
    </p:spTree>
    <p:extLst>
      <p:ext uri="{BB962C8B-B14F-4D97-AF65-F5344CB8AC3E}">
        <p14:creationId xmlns:p14="http://schemas.microsoft.com/office/powerpoint/2010/main" val="1356591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73098-05E9-CD8F-2AC0-3CDC880D1A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A514FD6-AFDB-EE9C-3974-C39A4DF78E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9F5BCD3-65FD-F423-ED8D-F0F19A8166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97AB2B-DF4D-488A-BD5F-C24EAF2F789D}"/>
              </a:ext>
            </a:extLst>
          </p:cNvPr>
          <p:cNvSpPr>
            <a:spLocks noGrp="1"/>
          </p:cNvSpPr>
          <p:nvPr>
            <p:ph type="dt" sz="half" idx="10"/>
          </p:nvPr>
        </p:nvSpPr>
        <p:spPr/>
        <p:txBody>
          <a:bodyPr/>
          <a:lstStyle/>
          <a:p>
            <a:fld id="{1E8B4941-9BA7-458B-A92F-3706DF92EFDC}" type="datetimeFigureOut">
              <a:rPr lang="en-US" smtClean="0"/>
              <a:t>7/13/2026</a:t>
            </a:fld>
            <a:endParaRPr lang="en-US"/>
          </a:p>
        </p:txBody>
      </p:sp>
      <p:sp>
        <p:nvSpPr>
          <p:cNvPr id="6" name="Footer Placeholder 5">
            <a:extLst>
              <a:ext uri="{FF2B5EF4-FFF2-40B4-BE49-F238E27FC236}">
                <a16:creationId xmlns:a16="http://schemas.microsoft.com/office/drawing/2014/main" id="{12863CD7-6F79-0A36-E3C4-311044148F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0F7DCF-BC7C-CCA8-58DF-231514202143}"/>
              </a:ext>
            </a:extLst>
          </p:cNvPr>
          <p:cNvSpPr>
            <a:spLocks noGrp="1"/>
          </p:cNvSpPr>
          <p:nvPr>
            <p:ph type="sldNum" sz="quarter" idx="12"/>
          </p:nvPr>
        </p:nvSpPr>
        <p:spPr/>
        <p:txBody>
          <a:bodyPr/>
          <a:lstStyle/>
          <a:p>
            <a:fld id="{45D170E5-D7E6-4FC2-951A-D1F865124EC9}" type="slidenum">
              <a:rPr lang="en-US" smtClean="0"/>
              <a:t>‹#›</a:t>
            </a:fld>
            <a:endParaRPr lang="en-US"/>
          </a:p>
        </p:txBody>
      </p:sp>
    </p:spTree>
    <p:extLst>
      <p:ext uri="{BB962C8B-B14F-4D97-AF65-F5344CB8AC3E}">
        <p14:creationId xmlns:p14="http://schemas.microsoft.com/office/powerpoint/2010/main" val="2332501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18351D-BA39-D452-72A8-5BF57F27F8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3888FC1-6B18-20AE-75A6-F15845ABF2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EEE0A0-8AB9-A5E2-509B-907E7A4EB3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8B4941-9BA7-458B-A92F-3706DF92EFDC}" type="datetimeFigureOut">
              <a:rPr lang="en-US" smtClean="0"/>
              <a:t>7/13/2026</a:t>
            </a:fld>
            <a:endParaRPr lang="en-US"/>
          </a:p>
        </p:txBody>
      </p:sp>
      <p:sp>
        <p:nvSpPr>
          <p:cNvPr id="5" name="Footer Placeholder 4">
            <a:extLst>
              <a:ext uri="{FF2B5EF4-FFF2-40B4-BE49-F238E27FC236}">
                <a16:creationId xmlns:a16="http://schemas.microsoft.com/office/drawing/2014/main" id="{C5FA69A7-8A0E-7C46-6EAE-82A81DD86A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A6FFB31-B022-A23D-1A0E-A0519FCC41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D170E5-D7E6-4FC2-951A-D1F865124EC9}" type="slidenum">
              <a:rPr lang="en-US" smtClean="0"/>
              <a:t>‹#›</a:t>
            </a:fld>
            <a:endParaRPr lang="en-US"/>
          </a:p>
        </p:txBody>
      </p:sp>
    </p:spTree>
    <p:extLst>
      <p:ext uri="{BB962C8B-B14F-4D97-AF65-F5344CB8AC3E}">
        <p14:creationId xmlns:p14="http://schemas.microsoft.com/office/powerpoint/2010/main" val="4819083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59B4ED-374A-564E-B500-21BDDDCB4F21}"/>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6952C3A-7A23-F7CB-D1E7-6279B367C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EE4B9FB3-0648-3590-716D-CB8283B53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EA1C7CC7-749B-2AA6-8F6E-AAB47E755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EE49760F-EABD-22FF-D5B4-C9BD72B31C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61A4170D-105A-8108-1E8A-7E91BACDB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3BDD6CAB-EA8B-DED5-8978-BFEACA7C64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320E4C54-7410-0932-9A80-50D98A7F7EBB}"/>
              </a:ext>
            </a:extLst>
          </p:cNvPr>
          <p:cNvSpPr>
            <a:spLocks noGrp="1"/>
          </p:cNvSpPr>
          <p:nvPr>
            <p:ph type="ctrTitle"/>
          </p:nvPr>
        </p:nvSpPr>
        <p:spPr>
          <a:xfrm>
            <a:off x="455520" y="4370054"/>
            <a:ext cx="11192152" cy="823109"/>
          </a:xfrm>
        </p:spPr>
        <p:txBody>
          <a:bodyPr anchor="b">
            <a:normAutofit fontScale="90000"/>
          </a:bodyPr>
          <a:lstStyle/>
          <a:p>
            <a:r>
              <a:rPr lang="en-US" b="1" dirty="0">
                <a:solidFill>
                  <a:srgbClr val="FFFFFF"/>
                </a:solidFill>
              </a:rPr>
              <a:t>HubSpot – Create Deal</a:t>
            </a:r>
            <a:br>
              <a:rPr lang="en-US" b="1" dirty="0">
                <a:solidFill>
                  <a:schemeClr val="bg1"/>
                </a:solidFill>
              </a:rPr>
            </a:br>
            <a:br>
              <a:rPr lang="en-US" b="1" dirty="0">
                <a:solidFill>
                  <a:schemeClr val="bg1"/>
                </a:solidFill>
              </a:rPr>
            </a:br>
            <a:br>
              <a:rPr lang="en-US" b="1" dirty="0">
                <a:solidFill>
                  <a:schemeClr val="bg1"/>
                </a:solidFill>
              </a:rPr>
            </a:br>
            <a:endParaRPr lang="en-US" b="1" dirty="0">
              <a:solidFill>
                <a:srgbClr val="FFFFFF"/>
              </a:solidFill>
            </a:endParaRPr>
          </a:p>
        </p:txBody>
      </p:sp>
      <p:pic>
        <p:nvPicPr>
          <p:cNvPr id="3" name="Picture 2" descr="A logo for a company&#10;&#10;Description automatically generated">
            <a:extLst>
              <a:ext uri="{FF2B5EF4-FFF2-40B4-BE49-F238E27FC236}">
                <a16:creationId xmlns:a16="http://schemas.microsoft.com/office/drawing/2014/main" id="{D7846565-E703-D98D-AE73-4214C822A6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1288" y="4351000"/>
            <a:ext cx="2689417" cy="2017604"/>
          </a:xfrm>
          <a:prstGeom prst="rect">
            <a:avLst/>
          </a:prstGeom>
        </p:spPr>
      </p:pic>
    </p:spTree>
    <p:extLst>
      <p:ext uri="{BB962C8B-B14F-4D97-AF65-F5344CB8AC3E}">
        <p14:creationId xmlns:p14="http://schemas.microsoft.com/office/powerpoint/2010/main" val="2189974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E5DA3-11D3-458D-1726-1B1469CB44E2}"/>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23EBF8A4-4083-17BD-C4FB-59F69A85ED80}"/>
              </a:ext>
            </a:extLst>
          </p:cNvPr>
          <p:cNvSpPr txBox="1">
            <a:spLocks/>
          </p:cNvSpPr>
          <p:nvPr/>
        </p:nvSpPr>
        <p:spPr>
          <a:xfrm>
            <a:off x="906483" y="374138"/>
            <a:ext cx="10903077" cy="64136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solidFill>
                  <a:schemeClr val="accent1">
                    <a:lumMod val="75000"/>
                  </a:schemeClr>
                </a:solidFill>
                <a:latin typeface="+mn-lt"/>
              </a:rPr>
              <a:t>HubSpot – How to Create a Deal (Cont.)</a:t>
            </a:r>
          </a:p>
        </p:txBody>
      </p:sp>
      <p:sp>
        <p:nvSpPr>
          <p:cNvPr id="6" name="TextBox 5">
            <a:extLst>
              <a:ext uri="{FF2B5EF4-FFF2-40B4-BE49-F238E27FC236}">
                <a16:creationId xmlns:a16="http://schemas.microsoft.com/office/drawing/2014/main" id="{28272ED3-75F7-6437-509C-ADF3227677FD}"/>
              </a:ext>
            </a:extLst>
          </p:cNvPr>
          <p:cNvSpPr txBox="1"/>
          <p:nvPr/>
        </p:nvSpPr>
        <p:spPr>
          <a:xfrm>
            <a:off x="1214521" y="3556000"/>
            <a:ext cx="10129754" cy="2739211"/>
          </a:xfrm>
          <a:prstGeom prst="rect">
            <a:avLst/>
          </a:prstGeom>
          <a:noFill/>
          <a:ln>
            <a:noFill/>
          </a:ln>
        </p:spPr>
        <p:txBody>
          <a:bodyPr wrap="square">
            <a:spAutoFit/>
          </a:bodyPr>
          <a:lstStyle/>
          <a:p>
            <a:r>
              <a:rPr lang="en-US" sz="1400" b="1" dirty="0"/>
              <a:t>Deal Stage (mandatory):  </a:t>
            </a:r>
          </a:p>
          <a:p>
            <a:r>
              <a:rPr lang="en-US" sz="1400" dirty="0"/>
              <a:t>Most deals start out at “20% - 1</a:t>
            </a:r>
            <a:r>
              <a:rPr lang="en-US" sz="1400" baseline="30000" dirty="0"/>
              <a:t>st</a:t>
            </a:r>
            <a:r>
              <a:rPr lang="en-US" sz="1400" dirty="0"/>
              <a:t> appt scheduled” – </a:t>
            </a:r>
            <a:r>
              <a:rPr lang="en-US" sz="1400" b="1" dirty="0"/>
              <a:t>when cold calling and getting your first appointment</a:t>
            </a:r>
            <a:r>
              <a:rPr lang="en-US" sz="1400" dirty="0"/>
              <a:t>.  However, here is where you pick the appropriate stage depending on the status of your specific deal/opportunity.</a:t>
            </a:r>
          </a:p>
          <a:p>
            <a:endParaRPr lang="en-US" sz="1400" dirty="0"/>
          </a:p>
          <a:p>
            <a:r>
              <a:rPr lang="en-US" sz="1400" dirty="0"/>
              <a:t>Depending upon the deal stage you select, you will then see the series of fields associated with that stage that should be filled out.  Not all fields are mandatory, in the event you do not yet know the information requested.  You will have multiple opportunities to enter the non-mandatory fields as well as update the mandatory ones as the deal progresses through each stage.  The next slide is a table showing the fields that will be prompted based on the stage you select, as well as presented as you update the deal stage through the deal lifecycle.  If you select a stage that requires a field you have already entered, you will see it populated with information previously entered.</a:t>
            </a:r>
          </a:p>
          <a:p>
            <a:endParaRPr lang="en-US" dirty="0"/>
          </a:p>
          <a:p>
            <a:pPr marL="0" marR="0">
              <a:buNone/>
            </a:pPr>
            <a:endParaRPr lang="en-US" sz="1400" b="1" kern="100" dirty="0">
              <a:effectLst/>
              <a:ea typeface="Aptos" panose="020B000402020202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C83C5DFE-18AB-135E-4D0F-8AAFFF4FE3FC}"/>
              </a:ext>
            </a:extLst>
          </p:cNvPr>
          <p:cNvPicPr>
            <a:picLocks noChangeAspect="1"/>
          </p:cNvPicPr>
          <p:nvPr/>
        </p:nvPicPr>
        <p:blipFill>
          <a:blip r:embed="rId2"/>
          <a:stretch>
            <a:fillRect/>
          </a:stretch>
        </p:blipFill>
        <p:spPr>
          <a:xfrm>
            <a:off x="4171198" y="1435100"/>
            <a:ext cx="4006850" cy="1993900"/>
          </a:xfrm>
          <a:prstGeom prst="rect">
            <a:avLst/>
          </a:prstGeom>
          <a:ln w="28575">
            <a:solidFill>
              <a:schemeClr val="accent1"/>
            </a:solidFill>
          </a:ln>
          <a:effectLst>
            <a:outerShdw blurRad="50800" dist="38100" dir="2700000" algn="tl" rotWithShape="0">
              <a:prstClr val="black">
                <a:alpha val="40000"/>
              </a:prstClr>
            </a:outerShdw>
          </a:effectLst>
        </p:spPr>
      </p:pic>
      <p:sp>
        <p:nvSpPr>
          <p:cNvPr id="5" name="Rectangle 4">
            <a:extLst>
              <a:ext uri="{FF2B5EF4-FFF2-40B4-BE49-F238E27FC236}">
                <a16:creationId xmlns:a16="http://schemas.microsoft.com/office/drawing/2014/main" id="{D547719F-98E7-062D-70A6-ACCE315EB503}"/>
              </a:ext>
            </a:extLst>
          </p:cNvPr>
          <p:cNvSpPr/>
          <p:nvPr/>
        </p:nvSpPr>
        <p:spPr>
          <a:xfrm>
            <a:off x="4171198" y="1435100"/>
            <a:ext cx="1239002" cy="23177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Oval 7">
            <a:extLst>
              <a:ext uri="{FF2B5EF4-FFF2-40B4-BE49-F238E27FC236}">
                <a16:creationId xmlns:a16="http://schemas.microsoft.com/office/drawing/2014/main" id="{10FF73D1-398D-54E1-94B9-D27A45C4AD08}"/>
              </a:ext>
            </a:extLst>
          </p:cNvPr>
          <p:cNvSpPr/>
          <p:nvPr/>
        </p:nvSpPr>
        <p:spPr>
          <a:xfrm>
            <a:off x="594538" y="3556000"/>
            <a:ext cx="623890" cy="4572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14</a:t>
            </a:r>
          </a:p>
        </p:txBody>
      </p:sp>
    </p:spTree>
    <p:extLst>
      <p:ext uri="{BB962C8B-B14F-4D97-AF65-F5344CB8AC3E}">
        <p14:creationId xmlns:p14="http://schemas.microsoft.com/office/powerpoint/2010/main" val="29031228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E8ECB-C7C8-AB8D-98E1-10DBA8114886}"/>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23788438-FECB-28FC-1B2B-C45108300A2F}"/>
              </a:ext>
            </a:extLst>
          </p:cNvPr>
          <p:cNvSpPr txBox="1">
            <a:spLocks/>
          </p:cNvSpPr>
          <p:nvPr/>
        </p:nvSpPr>
        <p:spPr>
          <a:xfrm>
            <a:off x="906483" y="374138"/>
            <a:ext cx="10903077" cy="64136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solidFill>
                  <a:schemeClr val="accent1">
                    <a:lumMod val="75000"/>
                  </a:schemeClr>
                </a:solidFill>
                <a:latin typeface="+mn-lt"/>
              </a:rPr>
              <a:t>HubSpot – Deal Stages</a:t>
            </a:r>
          </a:p>
        </p:txBody>
      </p:sp>
      <p:pic>
        <p:nvPicPr>
          <p:cNvPr id="21" name="Picture 20">
            <a:extLst>
              <a:ext uri="{FF2B5EF4-FFF2-40B4-BE49-F238E27FC236}">
                <a16:creationId xmlns:a16="http://schemas.microsoft.com/office/drawing/2014/main" id="{BF12F22A-4541-587A-CB42-A6138C88342A}"/>
              </a:ext>
            </a:extLst>
          </p:cNvPr>
          <p:cNvPicPr>
            <a:picLocks noChangeAspect="1"/>
          </p:cNvPicPr>
          <p:nvPr/>
        </p:nvPicPr>
        <p:blipFill>
          <a:blip r:embed="rId2"/>
          <a:stretch>
            <a:fillRect/>
          </a:stretch>
        </p:blipFill>
        <p:spPr>
          <a:xfrm>
            <a:off x="1119987" y="1015500"/>
            <a:ext cx="8580425" cy="4873226"/>
          </a:xfrm>
          <a:prstGeom prst="rect">
            <a:avLst/>
          </a:prstGeom>
        </p:spPr>
      </p:pic>
      <p:sp>
        <p:nvSpPr>
          <p:cNvPr id="22" name="TextBox 21">
            <a:extLst>
              <a:ext uri="{FF2B5EF4-FFF2-40B4-BE49-F238E27FC236}">
                <a16:creationId xmlns:a16="http://schemas.microsoft.com/office/drawing/2014/main" id="{26C7F435-A007-2803-1833-EE5ADB0C3C6F}"/>
              </a:ext>
            </a:extLst>
          </p:cNvPr>
          <p:cNvSpPr txBox="1"/>
          <p:nvPr/>
        </p:nvSpPr>
        <p:spPr>
          <a:xfrm>
            <a:off x="4389120" y="5798938"/>
            <a:ext cx="5311292" cy="307777"/>
          </a:xfrm>
          <a:prstGeom prst="rect">
            <a:avLst/>
          </a:prstGeom>
          <a:noFill/>
        </p:spPr>
        <p:txBody>
          <a:bodyPr wrap="square" rtlCol="0">
            <a:spAutoFit/>
          </a:bodyPr>
          <a:lstStyle/>
          <a:p>
            <a:r>
              <a:rPr lang="en-US" sz="1400" b="1" dirty="0"/>
              <a:t>Note: Cells with an asterisk are required fields at that specific stage </a:t>
            </a:r>
          </a:p>
        </p:txBody>
      </p:sp>
      <p:sp>
        <p:nvSpPr>
          <p:cNvPr id="23" name="Rectangle 22">
            <a:extLst>
              <a:ext uri="{FF2B5EF4-FFF2-40B4-BE49-F238E27FC236}">
                <a16:creationId xmlns:a16="http://schemas.microsoft.com/office/drawing/2014/main" id="{12038342-C4E0-6327-DA3A-5D578A89209F}"/>
              </a:ext>
            </a:extLst>
          </p:cNvPr>
          <p:cNvSpPr/>
          <p:nvPr/>
        </p:nvSpPr>
        <p:spPr>
          <a:xfrm>
            <a:off x="9289903" y="1288526"/>
            <a:ext cx="344841" cy="105462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4" name="Speech Bubble: Oval 23">
            <a:extLst>
              <a:ext uri="{FF2B5EF4-FFF2-40B4-BE49-F238E27FC236}">
                <a16:creationId xmlns:a16="http://schemas.microsoft.com/office/drawing/2014/main" id="{16230809-DC7A-B276-3379-AA87B769F9C9}"/>
              </a:ext>
            </a:extLst>
          </p:cNvPr>
          <p:cNvSpPr/>
          <p:nvPr/>
        </p:nvSpPr>
        <p:spPr>
          <a:xfrm>
            <a:off x="9913917" y="1602284"/>
            <a:ext cx="1592284" cy="1151579"/>
          </a:xfrm>
          <a:prstGeom prst="wedgeEllipseCallout">
            <a:avLst>
              <a:gd name="adj1" fmla="val -65554"/>
              <a:gd name="adj2" fmla="val -4761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See the next slides for a detailed breakdown for submission </a:t>
            </a:r>
          </a:p>
        </p:txBody>
      </p:sp>
    </p:spTree>
    <p:extLst>
      <p:ext uri="{BB962C8B-B14F-4D97-AF65-F5344CB8AC3E}">
        <p14:creationId xmlns:p14="http://schemas.microsoft.com/office/powerpoint/2010/main" val="63217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3F751-1769-802A-1F3C-1C1D1F950452}"/>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E13EDE5C-B889-A9D6-43C3-C648CD8373F5}"/>
              </a:ext>
            </a:extLst>
          </p:cNvPr>
          <p:cNvSpPr txBox="1">
            <a:spLocks/>
          </p:cNvSpPr>
          <p:nvPr/>
        </p:nvSpPr>
        <p:spPr>
          <a:xfrm>
            <a:off x="906483" y="374138"/>
            <a:ext cx="10903077" cy="64136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solidFill>
                  <a:schemeClr val="accent1">
                    <a:lumMod val="75000"/>
                  </a:schemeClr>
                </a:solidFill>
                <a:latin typeface="+mn-lt"/>
              </a:rPr>
              <a:t>HubSpot – 90% Deal Submission </a:t>
            </a:r>
          </a:p>
        </p:txBody>
      </p:sp>
      <p:sp>
        <p:nvSpPr>
          <p:cNvPr id="5" name="TextBox 4">
            <a:extLst>
              <a:ext uri="{FF2B5EF4-FFF2-40B4-BE49-F238E27FC236}">
                <a16:creationId xmlns:a16="http://schemas.microsoft.com/office/drawing/2014/main" id="{340948DD-A3B0-BF76-B603-59242213A06C}"/>
              </a:ext>
            </a:extLst>
          </p:cNvPr>
          <p:cNvSpPr txBox="1"/>
          <p:nvPr/>
        </p:nvSpPr>
        <p:spPr>
          <a:xfrm>
            <a:off x="1569720" y="2268089"/>
            <a:ext cx="4373880" cy="2893100"/>
          </a:xfrm>
          <a:prstGeom prst="rect">
            <a:avLst/>
          </a:prstGeom>
          <a:noFill/>
        </p:spPr>
        <p:txBody>
          <a:bodyPr wrap="square">
            <a:spAutoFit/>
          </a:bodyPr>
          <a:lstStyle/>
          <a:p>
            <a:pPr marL="285750" marR="0" indent="-285750">
              <a:buFont typeface="Arial" panose="020B0604020202020204" pitchFamily="34" charset="0"/>
              <a:buChar char="•"/>
            </a:pPr>
            <a:r>
              <a:rPr lang="en-US" sz="1400" kern="100" dirty="0">
                <a:effectLst/>
                <a:ea typeface="Aptos" panose="020B0004020202020204" pitchFamily="34" charset="0"/>
                <a:cs typeface="Times New Roman" panose="02020603050405020304" pitchFamily="18" charset="0"/>
              </a:rPr>
              <a:t>SPECIAL IMPLEMENTATION INSTRUCTIONS*</a:t>
            </a:r>
          </a:p>
          <a:p>
            <a:pPr marL="285750" marR="0" indent="-285750">
              <a:buFont typeface="Arial" panose="020B0604020202020204" pitchFamily="34" charset="0"/>
              <a:buChar char="•"/>
            </a:pPr>
            <a:r>
              <a:rPr lang="en-US" sz="1400" kern="100" dirty="0">
                <a:effectLst/>
                <a:ea typeface="Aptos" panose="020B0004020202020204" pitchFamily="34" charset="0"/>
                <a:cs typeface="Times New Roman" panose="02020603050405020304" pitchFamily="18" charset="0"/>
              </a:rPr>
              <a:t>Close Date*</a:t>
            </a:r>
          </a:p>
          <a:p>
            <a:pPr marL="285750" marR="0" indent="-285750">
              <a:buFont typeface="Arial" panose="020B0604020202020204" pitchFamily="34" charset="0"/>
              <a:buChar char="•"/>
            </a:pPr>
            <a:r>
              <a:rPr lang="en-US" sz="1400" kern="100" dirty="0">
                <a:effectLst/>
                <a:ea typeface="Aptos" panose="020B0004020202020204" pitchFamily="34" charset="0"/>
                <a:cs typeface="Times New Roman" panose="02020603050405020304" pitchFamily="18" charset="0"/>
              </a:rPr>
              <a:t>Next Step*</a:t>
            </a:r>
          </a:p>
          <a:p>
            <a:pPr marL="285750" marR="0" indent="-285750">
              <a:buFont typeface="Arial" panose="020B0604020202020204" pitchFamily="34" charset="0"/>
              <a:buChar char="•"/>
            </a:pPr>
            <a:r>
              <a:rPr lang="en-US" sz="1400" kern="100" dirty="0">
                <a:effectLst/>
                <a:ea typeface="Aptos" panose="020B0004020202020204" pitchFamily="34" charset="0"/>
                <a:cs typeface="Times New Roman" panose="02020603050405020304" pitchFamily="18" charset="0"/>
              </a:rPr>
              <a:t>$0 quote needs quote or update (Please detail what is required) – If none – just say n/a*</a:t>
            </a:r>
          </a:p>
          <a:p>
            <a:pPr marL="285750" marR="0" indent="-285750">
              <a:buFont typeface="Arial" panose="020B0604020202020204" pitchFamily="34" charset="0"/>
              <a:buChar char="•"/>
            </a:pPr>
            <a:r>
              <a:rPr lang="en-US" sz="1400" kern="100" dirty="0">
                <a:effectLst/>
                <a:ea typeface="Aptos" panose="020B0004020202020204" pitchFamily="34" charset="0"/>
                <a:cs typeface="Times New Roman" panose="02020603050405020304" pitchFamily="18" charset="0"/>
              </a:rPr>
              <a:t>Use Case – Who? Why? Hot topics &amp; expectations…*</a:t>
            </a:r>
          </a:p>
          <a:p>
            <a:pPr marL="285750" marR="0" indent="-285750">
              <a:buFont typeface="Arial" panose="020B0604020202020204" pitchFamily="34" charset="0"/>
              <a:buChar char="•"/>
            </a:pPr>
            <a:r>
              <a:rPr lang="en-US" sz="1400" kern="100" dirty="0">
                <a:effectLst/>
                <a:ea typeface="Aptos" panose="020B0004020202020204" pitchFamily="34" charset="0"/>
                <a:cs typeface="Times New Roman" panose="02020603050405020304" pitchFamily="18" charset="0"/>
              </a:rPr>
              <a:t>Partner Teaming Number*</a:t>
            </a:r>
          </a:p>
          <a:p>
            <a:pPr marL="285750" marR="0" indent="-285750">
              <a:buFont typeface="Arial" panose="020B0604020202020204" pitchFamily="34" charset="0"/>
              <a:buChar char="•"/>
            </a:pPr>
            <a:r>
              <a:rPr lang="en-US" sz="1400" kern="100" dirty="0">
                <a:effectLst/>
                <a:ea typeface="Aptos" panose="020B0004020202020204" pitchFamily="34" charset="0"/>
                <a:cs typeface="Times New Roman" panose="02020603050405020304" pitchFamily="18" charset="0"/>
              </a:rPr>
              <a:t>CONFIRM Attachments Provided*</a:t>
            </a:r>
          </a:p>
          <a:p>
            <a:pPr marL="285750" marR="0" indent="-285750">
              <a:buFont typeface="Arial" panose="020B0604020202020204" pitchFamily="34" charset="0"/>
              <a:buChar char="•"/>
            </a:pPr>
            <a:r>
              <a:rPr lang="en-US" sz="1400" kern="100" dirty="0">
                <a:effectLst/>
                <a:ea typeface="Aptos" panose="020B0004020202020204" pitchFamily="34" charset="0"/>
                <a:cs typeface="Times New Roman" panose="02020603050405020304" pitchFamily="18" charset="0"/>
              </a:rPr>
              <a:t>Kick-off Call Scheduled – Status*</a:t>
            </a:r>
          </a:p>
          <a:p>
            <a:pPr marL="285750" marR="0" indent="-285750">
              <a:buFont typeface="Arial" panose="020B0604020202020204" pitchFamily="34" charset="0"/>
              <a:buChar char="•"/>
            </a:pPr>
            <a:r>
              <a:rPr lang="en-US" sz="1400" kern="100" dirty="0">
                <a:effectLst/>
                <a:ea typeface="Aptos" panose="020B0004020202020204" pitchFamily="34" charset="0"/>
                <a:cs typeface="Times New Roman" panose="02020603050405020304" pitchFamily="18" charset="0"/>
              </a:rPr>
              <a:t>Payment Type*</a:t>
            </a:r>
          </a:p>
          <a:p>
            <a:pPr marL="285750" marR="0" indent="-285750">
              <a:buFont typeface="Arial" panose="020B0604020202020204" pitchFamily="34" charset="0"/>
              <a:buChar char="•"/>
            </a:pPr>
            <a:r>
              <a:rPr lang="en-US" sz="1400" kern="100" dirty="0">
                <a:effectLst/>
                <a:ea typeface="Aptos" panose="020B0004020202020204" pitchFamily="34" charset="0"/>
                <a:cs typeface="Times New Roman" panose="02020603050405020304" pitchFamily="18" charset="0"/>
              </a:rPr>
              <a:t>SHIPPING Address (USE FULL ADDRESS)*</a:t>
            </a:r>
          </a:p>
          <a:p>
            <a:pPr marL="285750" marR="0" indent="-285750">
              <a:buFont typeface="Arial" panose="020B0604020202020204" pitchFamily="34" charset="0"/>
              <a:buChar char="•"/>
            </a:pPr>
            <a:r>
              <a:rPr lang="en-US" sz="1400" kern="100" dirty="0">
                <a:effectLst/>
                <a:ea typeface="Aptos" panose="020B0004020202020204" pitchFamily="34" charset="0"/>
                <a:cs typeface="Times New Roman" panose="02020603050405020304" pitchFamily="18" charset="0"/>
              </a:rPr>
              <a:t>BILLING Address (USE FULL ADDRESS)*</a:t>
            </a:r>
          </a:p>
          <a:p>
            <a:pPr marL="285750" marR="0" indent="-285750">
              <a:buFont typeface="Arial" panose="020B0604020202020204" pitchFamily="34" charset="0"/>
              <a:buChar char="•"/>
            </a:pPr>
            <a:r>
              <a:rPr lang="en-US" sz="1400" kern="100" dirty="0">
                <a:effectLst/>
                <a:ea typeface="Aptos" panose="020B0004020202020204" pitchFamily="34" charset="0"/>
                <a:cs typeface="Times New Roman" panose="02020603050405020304" pitchFamily="18" charset="0"/>
              </a:rPr>
              <a:t>BILLING Point of Contact (must be in contacts)*</a:t>
            </a:r>
          </a:p>
        </p:txBody>
      </p:sp>
      <p:sp>
        <p:nvSpPr>
          <p:cNvPr id="7" name="TextBox 6">
            <a:extLst>
              <a:ext uri="{FF2B5EF4-FFF2-40B4-BE49-F238E27FC236}">
                <a16:creationId xmlns:a16="http://schemas.microsoft.com/office/drawing/2014/main" id="{EC2DDA48-03E5-125F-3BEB-411204339886}"/>
              </a:ext>
            </a:extLst>
          </p:cNvPr>
          <p:cNvSpPr txBox="1"/>
          <p:nvPr/>
        </p:nvSpPr>
        <p:spPr>
          <a:xfrm>
            <a:off x="6637020" y="2268089"/>
            <a:ext cx="4884420" cy="2893100"/>
          </a:xfrm>
          <a:prstGeom prst="rect">
            <a:avLst/>
          </a:prstGeom>
          <a:noFill/>
        </p:spPr>
        <p:txBody>
          <a:bodyPr wrap="square">
            <a:spAutoFit/>
          </a:bodyPr>
          <a:lstStyle/>
          <a:p>
            <a:pPr marL="285750" indent="-285750">
              <a:buFont typeface="Arial" panose="020B0604020202020204" pitchFamily="34" charset="0"/>
              <a:buChar char="•"/>
            </a:pPr>
            <a:r>
              <a:rPr lang="en-US" sz="1400" kern="100" dirty="0">
                <a:ea typeface="Aptos" panose="020B0004020202020204" pitchFamily="34" charset="0"/>
                <a:cs typeface="Times New Roman" panose="02020603050405020304" pitchFamily="18" charset="0"/>
              </a:rPr>
              <a:t>Order QTY (manually entered)*</a:t>
            </a:r>
            <a:endParaRPr lang="en-US" sz="1400" kern="100" dirty="0">
              <a:effectLst/>
              <a:ea typeface="Aptos" panose="020B0004020202020204" pitchFamily="34" charset="0"/>
              <a:cs typeface="Times New Roman" panose="02020603050405020304" pitchFamily="18" charset="0"/>
            </a:endParaRPr>
          </a:p>
          <a:p>
            <a:pPr marL="285750" marR="0" indent="-285750">
              <a:buFont typeface="Arial" panose="020B0604020202020204" pitchFamily="34" charset="0"/>
              <a:buChar char="•"/>
            </a:pPr>
            <a:r>
              <a:rPr lang="en-US" sz="1400" kern="100" dirty="0">
                <a:effectLst/>
                <a:ea typeface="Aptos" panose="020B0004020202020204" pitchFamily="34" charset="0"/>
                <a:cs typeface="Times New Roman" panose="02020603050405020304" pitchFamily="18" charset="0"/>
              </a:rPr>
              <a:t>Deal Type*</a:t>
            </a:r>
          </a:p>
          <a:p>
            <a:pPr marL="285750" marR="0" indent="-285750">
              <a:buFont typeface="Arial" panose="020B0604020202020204" pitchFamily="34" charset="0"/>
              <a:buChar char="•"/>
            </a:pPr>
            <a:r>
              <a:rPr lang="en-US" sz="1400" kern="100" dirty="0">
                <a:effectLst/>
                <a:ea typeface="Aptos" panose="020B0004020202020204" pitchFamily="34" charset="0"/>
                <a:cs typeface="Times New Roman" panose="02020603050405020304" pitchFamily="18" charset="0"/>
              </a:rPr>
              <a:t>Deal Solutions*</a:t>
            </a:r>
          </a:p>
          <a:p>
            <a:pPr marL="285750" marR="0" indent="-285750">
              <a:buFont typeface="Arial" panose="020B0604020202020204" pitchFamily="34" charset="0"/>
              <a:buChar char="•"/>
            </a:pPr>
            <a:r>
              <a:rPr lang="en-US" sz="1400" kern="100" dirty="0">
                <a:effectLst/>
                <a:ea typeface="Aptos" panose="020B0004020202020204" pitchFamily="34" charset="0"/>
                <a:cs typeface="Times New Roman" panose="02020603050405020304" pitchFamily="18" charset="0"/>
              </a:rPr>
              <a:t>Premier Purchasing Contract*</a:t>
            </a:r>
          </a:p>
          <a:p>
            <a:pPr marL="285750" marR="0" indent="-285750">
              <a:buFont typeface="Arial" panose="020B0604020202020204" pitchFamily="34" charset="0"/>
              <a:buChar char="•"/>
            </a:pPr>
            <a:r>
              <a:rPr lang="en-US" sz="1400" kern="100" dirty="0">
                <a:effectLst/>
                <a:ea typeface="Aptos" panose="020B0004020202020204" pitchFamily="34" charset="0"/>
                <a:cs typeface="Times New Roman" panose="02020603050405020304" pitchFamily="18" charset="0"/>
              </a:rPr>
              <a:t>QTY (1) Carrier Activations*</a:t>
            </a:r>
          </a:p>
          <a:p>
            <a:pPr marL="285750" marR="0" indent="-285750">
              <a:buFont typeface="Arial" panose="020B0604020202020204" pitchFamily="34" charset="0"/>
              <a:buChar char="•"/>
            </a:pPr>
            <a:r>
              <a:rPr lang="en-US" sz="1400" kern="100" dirty="0">
                <a:effectLst/>
                <a:ea typeface="Aptos" panose="020B0004020202020204" pitchFamily="34" charset="0"/>
                <a:cs typeface="Times New Roman" panose="02020603050405020304" pitchFamily="18" charset="0"/>
              </a:rPr>
              <a:t>MRC (1) – Before Discount*</a:t>
            </a:r>
          </a:p>
          <a:p>
            <a:pPr marL="285750" marR="0" indent="-285750">
              <a:buFont typeface="Arial" panose="020B0604020202020204" pitchFamily="34" charset="0"/>
              <a:buChar char="•"/>
            </a:pPr>
            <a:r>
              <a:rPr lang="en-US" sz="1400" kern="100" dirty="0">
                <a:effectLst/>
                <a:ea typeface="Aptos" panose="020B0004020202020204" pitchFamily="34" charset="0"/>
                <a:cs typeface="Times New Roman" panose="02020603050405020304" pitchFamily="18" charset="0"/>
              </a:rPr>
              <a:t>Plan Type (1) Carrier Activations*</a:t>
            </a:r>
          </a:p>
          <a:p>
            <a:pPr marL="285750" marR="0" indent="-285750">
              <a:buFont typeface="Arial" panose="020B0604020202020204" pitchFamily="34" charset="0"/>
              <a:buChar char="•"/>
            </a:pPr>
            <a:r>
              <a:rPr lang="en-US" sz="1400" kern="100" dirty="0">
                <a:effectLst/>
                <a:ea typeface="Aptos" panose="020B0004020202020204" pitchFamily="34" charset="0"/>
                <a:cs typeface="Times New Roman" panose="02020603050405020304" pitchFamily="18" charset="0"/>
              </a:rPr>
              <a:t>QTY (2) Carrier Activations</a:t>
            </a:r>
          </a:p>
          <a:p>
            <a:pPr marL="285750" marR="0" indent="-285750">
              <a:buFont typeface="Arial" panose="020B0604020202020204" pitchFamily="34" charset="0"/>
              <a:buChar char="•"/>
            </a:pPr>
            <a:r>
              <a:rPr lang="en-US" sz="1400" kern="100" dirty="0">
                <a:effectLst/>
                <a:ea typeface="Aptos" panose="020B0004020202020204" pitchFamily="34" charset="0"/>
                <a:cs typeface="Times New Roman" panose="02020603050405020304" pitchFamily="18" charset="0"/>
              </a:rPr>
              <a:t>MRC (2)</a:t>
            </a:r>
          </a:p>
          <a:p>
            <a:pPr marL="285750" marR="0" indent="-285750">
              <a:buFont typeface="Arial" panose="020B0604020202020204" pitchFamily="34" charset="0"/>
              <a:buChar char="•"/>
            </a:pPr>
            <a:r>
              <a:rPr lang="en-US" sz="1400" kern="100" dirty="0">
                <a:effectLst/>
                <a:ea typeface="Aptos" panose="020B0004020202020204" pitchFamily="34" charset="0"/>
                <a:cs typeface="Times New Roman" panose="02020603050405020304" pitchFamily="18" charset="0"/>
              </a:rPr>
              <a:t>Plan Type (2) Carrier Activations</a:t>
            </a:r>
          </a:p>
          <a:p>
            <a:pPr marL="285750" marR="0" indent="-285750">
              <a:buFont typeface="Arial" panose="020B0604020202020204" pitchFamily="34" charset="0"/>
              <a:buChar char="•"/>
            </a:pPr>
            <a:r>
              <a:rPr lang="en-US" sz="1400" kern="100" dirty="0">
                <a:effectLst/>
                <a:ea typeface="Aptos" panose="020B0004020202020204" pitchFamily="34" charset="0"/>
                <a:cs typeface="Times New Roman" panose="02020603050405020304" pitchFamily="18" charset="0"/>
              </a:rPr>
              <a:t>QTY (3) Carrier Activations</a:t>
            </a:r>
          </a:p>
          <a:p>
            <a:pPr marL="285750" marR="0" indent="-285750">
              <a:buFont typeface="Arial" panose="020B0604020202020204" pitchFamily="34" charset="0"/>
              <a:buChar char="•"/>
            </a:pPr>
            <a:r>
              <a:rPr lang="en-US" sz="1400" kern="100" dirty="0">
                <a:effectLst/>
                <a:ea typeface="Aptos" panose="020B0004020202020204" pitchFamily="34" charset="0"/>
                <a:cs typeface="Times New Roman" panose="02020603050405020304" pitchFamily="18" charset="0"/>
              </a:rPr>
              <a:t>MRC (3) </a:t>
            </a:r>
          </a:p>
          <a:p>
            <a:pPr marL="285750" indent="-285750">
              <a:buFont typeface="Arial" panose="020B0604020202020204" pitchFamily="34" charset="0"/>
              <a:buChar char="•"/>
            </a:pPr>
            <a:r>
              <a:rPr lang="en-US" sz="1400" dirty="0">
                <a:effectLst/>
                <a:ea typeface="Aptos" panose="020B0004020202020204" pitchFamily="34" charset="0"/>
                <a:cs typeface="Times New Roman" panose="02020603050405020304" pitchFamily="18" charset="0"/>
              </a:rPr>
              <a:t>Plan Type (3) Carrier Activations</a:t>
            </a:r>
            <a:endParaRPr lang="en-US" sz="1400" dirty="0"/>
          </a:p>
        </p:txBody>
      </p:sp>
      <p:sp>
        <p:nvSpPr>
          <p:cNvPr id="8" name="TextBox 7">
            <a:extLst>
              <a:ext uri="{FF2B5EF4-FFF2-40B4-BE49-F238E27FC236}">
                <a16:creationId xmlns:a16="http://schemas.microsoft.com/office/drawing/2014/main" id="{8859DED7-41AF-E76F-245A-88147FE68436}"/>
              </a:ext>
            </a:extLst>
          </p:cNvPr>
          <p:cNvSpPr txBox="1"/>
          <p:nvPr/>
        </p:nvSpPr>
        <p:spPr>
          <a:xfrm>
            <a:off x="1569720" y="1389034"/>
            <a:ext cx="9231630" cy="954107"/>
          </a:xfrm>
          <a:prstGeom prst="rect">
            <a:avLst/>
          </a:prstGeom>
          <a:noFill/>
        </p:spPr>
        <p:txBody>
          <a:bodyPr wrap="square">
            <a:spAutoFit/>
          </a:bodyPr>
          <a:lstStyle/>
          <a:p>
            <a:pPr marR="0"/>
            <a:r>
              <a:rPr lang="en-US" sz="1400" kern="100" dirty="0">
                <a:ea typeface="Aptos" panose="020B0004020202020204" pitchFamily="34" charset="0"/>
                <a:cs typeface="Times New Roman" panose="02020603050405020304" pitchFamily="18" charset="0"/>
              </a:rPr>
              <a:t>All fields below with an asterisk are required fields during this stage</a:t>
            </a:r>
          </a:p>
          <a:p>
            <a:pPr marR="0"/>
            <a:endParaRPr lang="en-US" sz="1400" kern="100" dirty="0">
              <a:effectLst/>
              <a:ea typeface="Aptos" panose="020B0004020202020204" pitchFamily="34" charset="0"/>
              <a:cs typeface="Times New Roman" panose="02020603050405020304" pitchFamily="18" charset="0"/>
            </a:endParaRPr>
          </a:p>
          <a:p>
            <a:pPr marR="0"/>
            <a:endParaRPr lang="en-US" sz="1400" kern="100" dirty="0">
              <a:effectLst/>
              <a:ea typeface="Aptos" panose="020B0004020202020204" pitchFamily="34" charset="0"/>
              <a:cs typeface="Times New Roman" panose="02020603050405020304" pitchFamily="18" charset="0"/>
            </a:endParaRPr>
          </a:p>
          <a:p>
            <a:pPr marR="0"/>
            <a:r>
              <a:rPr lang="en-US" sz="1400" b="1" kern="100" dirty="0">
                <a:effectLst/>
                <a:ea typeface="Aptos" panose="020B0004020202020204" pitchFamily="34" charset="0"/>
                <a:cs typeface="Times New Roman" panose="02020603050405020304" pitchFamily="18" charset="0"/>
              </a:rPr>
              <a:t>HubSpot Deal Fields: </a:t>
            </a:r>
          </a:p>
        </p:txBody>
      </p:sp>
    </p:spTree>
    <p:extLst>
      <p:ext uri="{BB962C8B-B14F-4D97-AF65-F5344CB8AC3E}">
        <p14:creationId xmlns:p14="http://schemas.microsoft.com/office/powerpoint/2010/main" val="34743640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55ABE-0349-534A-B707-CD147AA029D2}"/>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35528ABF-40B5-25B9-EAEF-CA3F1F611210}"/>
              </a:ext>
            </a:extLst>
          </p:cNvPr>
          <p:cNvSpPr txBox="1">
            <a:spLocks/>
          </p:cNvSpPr>
          <p:nvPr/>
        </p:nvSpPr>
        <p:spPr>
          <a:xfrm>
            <a:off x="906483" y="374138"/>
            <a:ext cx="10903077" cy="64136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solidFill>
                  <a:schemeClr val="accent1">
                    <a:lumMod val="75000"/>
                  </a:schemeClr>
                </a:solidFill>
                <a:latin typeface="+mn-lt"/>
              </a:rPr>
              <a:t>HubSpot – How to Create a Deal (Cont.) </a:t>
            </a:r>
          </a:p>
        </p:txBody>
      </p:sp>
      <p:sp>
        <p:nvSpPr>
          <p:cNvPr id="5" name="TextBox 4">
            <a:extLst>
              <a:ext uri="{FF2B5EF4-FFF2-40B4-BE49-F238E27FC236}">
                <a16:creationId xmlns:a16="http://schemas.microsoft.com/office/drawing/2014/main" id="{E8CFB910-4CC0-5518-8DEF-3A336A94BA0F}"/>
              </a:ext>
            </a:extLst>
          </p:cNvPr>
          <p:cNvSpPr txBox="1"/>
          <p:nvPr/>
        </p:nvSpPr>
        <p:spPr>
          <a:xfrm>
            <a:off x="1405021" y="1232520"/>
            <a:ext cx="9453479" cy="4370427"/>
          </a:xfrm>
          <a:prstGeom prst="rect">
            <a:avLst/>
          </a:prstGeom>
          <a:noFill/>
        </p:spPr>
        <p:txBody>
          <a:bodyPr wrap="square">
            <a:spAutoFit/>
          </a:bodyPr>
          <a:lstStyle/>
          <a:p>
            <a:pPr marL="0" marR="0">
              <a:buNone/>
            </a:pPr>
            <a:r>
              <a:rPr lang="en-US" sz="1400" kern="100" dirty="0">
                <a:effectLst/>
                <a:ea typeface="Aptos" panose="020B0004020202020204" pitchFamily="34" charset="0"/>
                <a:cs typeface="Times New Roman" panose="02020603050405020304" pitchFamily="18" charset="0"/>
              </a:rPr>
              <a:t>Again, depending upon the stage selected, you are presented with various fields (both mandatory and non-mandatory) to fill in.  Let’s go over the different fields that you will encounter for reference and explanation.</a:t>
            </a:r>
          </a:p>
          <a:p>
            <a:pPr marL="0" marR="0">
              <a:buNone/>
            </a:pPr>
            <a:endParaRPr lang="en-US" sz="1400" kern="100" dirty="0">
              <a:effectLst/>
              <a:ea typeface="Aptos" panose="020B0004020202020204" pitchFamily="34" charset="0"/>
              <a:cs typeface="Times New Roman" panose="02020603050405020304" pitchFamily="18" charset="0"/>
            </a:endParaRPr>
          </a:p>
          <a:p>
            <a:pPr marL="0" marR="0">
              <a:buNone/>
            </a:pPr>
            <a:r>
              <a:rPr lang="en-US" sz="1400" b="1" kern="100" dirty="0">
                <a:effectLst/>
                <a:ea typeface="Aptos" panose="020B0004020202020204" pitchFamily="34" charset="0"/>
                <a:cs typeface="Times New Roman" panose="02020603050405020304" pitchFamily="18" charset="0"/>
              </a:rPr>
              <a:t>Close Date:  </a:t>
            </a:r>
          </a:p>
          <a:p>
            <a:pPr marL="0" marR="0">
              <a:buNone/>
            </a:pPr>
            <a:r>
              <a:rPr lang="en-US" sz="1400" kern="100" dirty="0">
                <a:effectLst/>
                <a:ea typeface="Aptos" panose="020B0004020202020204" pitchFamily="34" charset="0"/>
                <a:cs typeface="Times New Roman" panose="02020603050405020304" pitchFamily="18" charset="0"/>
              </a:rPr>
              <a:t>This is the date that you expect to “Submit” the order.  This date is also the date that will be aligned with the “Sales Order Accepted Date”.  The “Sales Order Accepted Date” is completed by Operations when you move the deal to Submission.  Once all required information has been provided to submit the order, operations will move the deal to 95% and set both the “Sales Order Accepted Date” and the “Close Date” to match the date it was moved to 95%.  This will then be the date your order is counted toward quota attainment.  Refer to your commission plan to understand when the order is eligible for commission payout and timing.</a:t>
            </a:r>
          </a:p>
          <a:p>
            <a:pPr marL="0" marR="0">
              <a:buNone/>
            </a:pPr>
            <a:endParaRPr lang="en-US" sz="1400" kern="100" dirty="0">
              <a:effectLst/>
              <a:ea typeface="Aptos" panose="020B0004020202020204" pitchFamily="34" charset="0"/>
              <a:cs typeface="Times New Roman" panose="02020603050405020304" pitchFamily="18" charset="0"/>
            </a:endParaRPr>
          </a:p>
          <a:p>
            <a:pPr marL="0" marR="0">
              <a:buNone/>
            </a:pPr>
            <a:r>
              <a:rPr lang="en-US" sz="1400" b="1" kern="100" dirty="0">
                <a:effectLst/>
                <a:ea typeface="Aptos" panose="020B0004020202020204" pitchFamily="34" charset="0"/>
                <a:cs typeface="Times New Roman" panose="02020603050405020304" pitchFamily="18" charset="0"/>
              </a:rPr>
              <a:t>Use Case – Who? Why? Hot topics &amp; expectations:  </a:t>
            </a:r>
          </a:p>
          <a:p>
            <a:pPr marL="0" marR="0">
              <a:buNone/>
            </a:pPr>
            <a:r>
              <a:rPr lang="en-US" sz="1400" kern="100" dirty="0">
                <a:effectLst/>
                <a:ea typeface="Aptos" panose="020B0004020202020204" pitchFamily="34" charset="0"/>
                <a:cs typeface="Times New Roman" panose="02020603050405020304" pitchFamily="18" charset="0"/>
              </a:rPr>
              <a:t>This is a multi-line free-form text field. Briefly describe who the customer is, why they are buying, and what problem we are solving for them. Include any key drivers, hot topics, or expectations (e.g., compliance needs, funding deadlines, security concerns, scalability, or service-level expectations) that are influencing the deal. Continue to update this field as the deal matures through the process. Implementation will review this field so they understand the use case when project managing the implementation and delivery of the order</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a:t>
            </a:r>
          </a:p>
          <a:p>
            <a:pPr marL="0" marR="0">
              <a:buNone/>
            </a:pP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L="0" marR="0">
              <a:buNone/>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8" name="Oval 7">
            <a:extLst>
              <a:ext uri="{FF2B5EF4-FFF2-40B4-BE49-F238E27FC236}">
                <a16:creationId xmlns:a16="http://schemas.microsoft.com/office/drawing/2014/main" id="{2A0FE9C0-8983-4667-097B-BD3B1D7E257E}"/>
              </a:ext>
            </a:extLst>
          </p:cNvPr>
          <p:cNvSpPr/>
          <p:nvPr/>
        </p:nvSpPr>
        <p:spPr>
          <a:xfrm>
            <a:off x="783430" y="1814066"/>
            <a:ext cx="623890" cy="4572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15</a:t>
            </a:r>
          </a:p>
        </p:txBody>
      </p:sp>
      <p:sp>
        <p:nvSpPr>
          <p:cNvPr id="10" name="Oval 9">
            <a:extLst>
              <a:ext uri="{FF2B5EF4-FFF2-40B4-BE49-F238E27FC236}">
                <a16:creationId xmlns:a16="http://schemas.microsoft.com/office/drawing/2014/main" id="{1156C92D-6158-C93C-1B0F-29EDC3C7BD3B}"/>
              </a:ext>
            </a:extLst>
          </p:cNvPr>
          <p:cNvSpPr/>
          <p:nvPr/>
        </p:nvSpPr>
        <p:spPr>
          <a:xfrm>
            <a:off x="783430" y="3310012"/>
            <a:ext cx="623890" cy="4572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16</a:t>
            </a:r>
          </a:p>
        </p:txBody>
      </p:sp>
    </p:spTree>
    <p:extLst>
      <p:ext uri="{BB962C8B-B14F-4D97-AF65-F5344CB8AC3E}">
        <p14:creationId xmlns:p14="http://schemas.microsoft.com/office/powerpoint/2010/main" val="3183922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2F958-C0EF-EF8E-8335-A84D59188958}"/>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0FF05AFF-99FF-9A68-B7EE-477CE09DEF57}"/>
              </a:ext>
            </a:extLst>
          </p:cNvPr>
          <p:cNvSpPr txBox="1">
            <a:spLocks/>
          </p:cNvSpPr>
          <p:nvPr/>
        </p:nvSpPr>
        <p:spPr>
          <a:xfrm>
            <a:off x="906483" y="374138"/>
            <a:ext cx="10903077" cy="64136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solidFill>
                  <a:schemeClr val="accent1">
                    <a:lumMod val="75000"/>
                  </a:schemeClr>
                </a:solidFill>
                <a:latin typeface="+mn-lt"/>
              </a:rPr>
              <a:t>HubSpot – How to Create a Deal (Cont.) </a:t>
            </a:r>
          </a:p>
        </p:txBody>
      </p:sp>
      <p:sp>
        <p:nvSpPr>
          <p:cNvPr id="5" name="TextBox 4">
            <a:extLst>
              <a:ext uri="{FF2B5EF4-FFF2-40B4-BE49-F238E27FC236}">
                <a16:creationId xmlns:a16="http://schemas.microsoft.com/office/drawing/2014/main" id="{7993B2FC-8450-6ADE-D6DC-3639A9030239}"/>
              </a:ext>
            </a:extLst>
          </p:cNvPr>
          <p:cNvSpPr txBox="1"/>
          <p:nvPr/>
        </p:nvSpPr>
        <p:spPr>
          <a:xfrm>
            <a:off x="1181100" y="1232520"/>
            <a:ext cx="9572625" cy="4031873"/>
          </a:xfrm>
          <a:prstGeom prst="rect">
            <a:avLst/>
          </a:prstGeom>
          <a:noFill/>
        </p:spPr>
        <p:txBody>
          <a:bodyPr wrap="square">
            <a:spAutoFit/>
          </a:bodyPr>
          <a:lstStyle/>
          <a:p>
            <a:r>
              <a:rPr lang="en-US" sz="1400" b="1" dirty="0"/>
              <a:t>Partner Teaming Number:  </a:t>
            </a:r>
          </a:p>
          <a:p>
            <a:r>
              <a:rPr lang="en-US" sz="1400" dirty="0"/>
              <a:t>This is a critical field for Premier to sell T-Mobile services and get commissioned.  </a:t>
            </a:r>
          </a:p>
          <a:p>
            <a:pPr marL="285750" lvl="0" indent="-285750">
              <a:buFont typeface="Arial" panose="020B0604020202020204" pitchFamily="34" charset="0"/>
              <a:buChar char="•"/>
            </a:pPr>
            <a:r>
              <a:rPr lang="en-US" sz="1400" dirty="0"/>
              <a:t>If your deal is T-Mobile-initiated, this will be a number that you will ask your T-Mobile rep to provide to you.  It is important that you be provided this number, as this is systematically how the T-Mobile rep assigns the deal to Premier Wireless for processing and commissioning.</a:t>
            </a:r>
          </a:p>
          <a:p>
            <a:pPr marL="285750" indent="-285750">
              <a:buFont typeface="Arial" panose="020B0604020202020204" pitchFamily="34" charset="0"/>
              <a:buChar char="•"/>
            </a:pPr>
            <a:r>
              <a:rPr lang="en-US" sz="1400" dirty="0"/>
              <a:t>If your deal is Premier Initiated, your deal will need to have been ‘deal </a:t>
            </a:r>
            <a:r>
              <a:rPr lang="en-US" sz="1400" dirty="0" err="1"/>
              <a:t>reg’d</a:t>
            </a:r>
            <a:r>
              <a:rPr lang="en-US" sz="1400" dirty="0"/>
              <a:t>’ with T-Mobile.  Deal Registration is performed by Sales Support.  The system notifies us when a deal has been created and is in a deal stage of 20% or higher – and the Initiated field is set to ‘Premier Wireless’ – and lastly, the Provider field is set to “T-Mobile”. If you are resurrecting an older deal or if you were transitioning deals that were created by other reps, please be sure to check that these fields are filled out correctly.  If you do not have a Partner Teaming number on your deal, feel free to reach out to Sales Support.  </a:t>
            </a:r>
          </a:p>
          <a:p>
            <a:r>
              <a:rPr lang="en-US" sz="1400" b="1" dirty="0"/>
              <a:t>IMPORTANT: </a:t>
            </a:r>
            <a:r>
              <a:rPr lang="en-US" sz="1400" dirty="0"/>
              <a:t>If you have a deal that you may have just entered and you feel it is Urgent and timely that it be entered for deal registration, please submit a ticket to sales operations.  We will stop what we are doing and enter it right away.    </a:t>
            </a:r>
          </a:p>
          <a:p>
            <a:endParaRPr lang="en-US" sz="1400" dirty="0"/>
          </a:p>
          <a:p>
            <a:r>
              <a:rPr lang="en-US" sz="1400" b="1" dirty="0"/>
              <a:t>Order QTY (manually entered):  </a:t>
            </a:r>
          </a:p>
          <a:p>
            <a:r>
              <a:rPr lang="en-US" sz="1400" dirty="0"/>
              <a:t>This field is a manual reference used for reporting.  In various stages of the deal, you may not have enough information to add product lines that will be used to determine the size of the deal.  We use this field to confirm the quantity as it progresses through the sales cycle.</a:t>
            </a:r>
          </a:p>
          <a:p>
            <a:pPr marL="0" marR="0">
              <a:buNone/>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Oval 5">
            <a:extLst>
              <a:ext uri="{FF2B5EF4-FFF2-40B4-BE49-F238E27FC236}">
                <a16:creationId xmlns:a16="http://schemas.microsoft.com/office/drawing/2014/main" id="{8954AA0F-AB42-4123-F7F5-0E44FA456BFA}"/>
              </a:ext>
            </a:extLst>
          </p:cNvPr>
          <p:cNvSpPr/>
          <p:nvPr/>
        </p:nvSpPr>
        <p:spPr>
          <a:xfrm>
            <a:off x="557210" y="4153782"/>
            <a:ext cx="623890" cy="4572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18</a:t>
            </a:r>
          </a:p>
        </p:txBody>
      </p:sp>
      <p:sp>
        <p:nvSpPr>
          <p:cNvPr id="7" name="Oval 6">
            <a:extLst>
              <a:ext uri="{FF2B5EF4-FFF2-40B4-BE49-F238E27FC236}">
                <a16:creationId xmlns:a16="http://schemas.microsoft.com/office/drawing/2014/main" id="{0136D898-BDC3-4773-3960-524CE19A592E}"/>
              </a:ext>
            </a:extLst>
          </p:cNvPr>
          <p:cNvSpPr/>
          <p:nvPr/>
        </p:nvSpPr>
        <p:spPr>
          <a:xfrm>
            <a:off x="557210" y="1232520"/>
            <a:ext cx="623890" cy="4572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17</a:t>
            </a:r>
          </a:p>
        </p:txBody>
      </p:sp>
    </p:spTree>
    <p:extLst>
      <p:ext uri="{BB962C8B-B14F-4D97-AF65-F5344CB8AC3E}">
        <p14:creationId xmlns:p14="http://schemas.microsoft.com/office/powerpoint/2010/main" val="3912790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6C7B6-1B4F-080A-F72F-BCFB367FADC7}"/>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43B8F46E-D850-F093-D76B-F72A83016418}"/>
              </a:ext>
            </a:extLst>
          </p:cNvPr>
          <p:cNvSpPr txBox="1">
            <a:spLocks/>
          </p:cNvSpPr>
          <p:nvPr/>
        </p:nvSpPr>
        <p:spPr>
          <a:xfrm>
            <a:off x="906483" y="374138"/>
            <a:ext cx="10903077" cy="64136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solidFill>
                  <a:schemeClr val="accent1">
                    <a:lumMod val="75000"/>
                  </a:schemeClr>
                </a:solidFill>
                <a:latin typeface="+mn-lt"/>
              </a:rPr>
              <a:t>HubSpot – How to Create a Deal (Cont.) </a:t>
            </a:r>
          </a:p>
        </p:txBody>
      </p:sp>
      <p:sp>
        <p:nvSpPr>
          <p:cNvPr id="5" name="TextBox 4">
            <a:extLst>
              <a:ext uri="{FF2B5EF4-FFF2-40B4-BE49-F238E27FC236}">
                <a16:creationId xmlns:a16="http://schemas.microsoft.com/office/drawing/2014/main" id="{CF270C29-33FF-C033-2786-E6B3C4E498D1}"/>
              </a:ext>
            </a:extLst>
          </p:cNvPr>
          <p:cNvSpPr txBox="1"/>
          <p:nvPr/>
        </p:nvSpPr>
        <p:spPr>
          <a:xfrm>
            <a:off x="906483" y="1232520"/>
            <a:ext cx="10352067" cy="1231106"/>
          </a:xfrm>
          <a:prstGeom prst="rect">
            <a:avLst/>
          </a:prstGeom>
          <a:noFill/>
        </p:spPr>
        <p:txBody>
          <a:bodyPr wrap="square">
            <a:spAutoFit/>
          </a:bodyPr>
          <a:lstStyle/>
          <a:p>
            <a:pPr algn="ctr"/>
            <a:endParaRPr lang="en-US" sz="1400" b="1" dirty="0"/>
          </a:p>
          <a:p>
            <a:pPr algn="ctr"/>
            <a:r>
              <a:rPr lang="en-US" sz="1400" b="1" dirty="0"/>
              <a:t>Deal Type: </a:t>
            </a:r>
            <a:r>
              <a:rPr lang="en-US" sz="1400" dirty="0"/>
              <a:t>Below are your choices for this field:</a:t>
            </a:r>
          </a:p>
          <a:p>
            <a:endParaRPr lang="en-US" sz="1400" dirty="0"/>
          </a:p>
          <a:p>
            <a:pPr marL="285750" lvl="0" indent="-285750">
              <a:buFont typeface="Arial" panose="020B0604020202020204" pitchFamily="34" charset="0"/>
              <a:buChar char="•"/>
            </a:pPr>
            <a:endParaRPr lang="en-US" sz="1400" dirty="0"/>
          </a:p>
          <a:p>
            <a:pPr marL="0" marR="0">
              <a:buNone/>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5285AF4B-C0CE-F297-34D0-738F709EF035}"/>
              </a:ext>
            </a:extLst>
          </p:cNvPr>
          <p:cNvPicPr>
            <a:picLocks noChangeAspect="1"/>
          </p:cNvPicPr>
          <p:nvPr/>
        </p:nvPicPr>
        <p:blipFill>
          <a:blip r:embed="rId2"/>
          <a:stretch>
            <a:fillRect/>
          </a:stretch>
        </p:blipFill>
        <p:spPr>
          <a:xfrm>
            <a:off x="3091657" y="1775183"/>
            <a:ext cx="6008686" cy="4037184"/>
          </a:xfrm>
          <a:prstGeom prst="rect">
            <a:avLst/>
          </a:prstGeom>
        </p:spPr>
      </p:pic>
      <p:sp>
        <p:nvSpPr>
          <p:cNvPr id="7" name="Oval 6">
            <a:extLst>
              <a:ext uri="{FF2B5EF4-FFF2-40B4-BE49-F238E27FC236}">
                <a16:creationId xmlns:a16="http://schemas.microsoft.com/office/drawing/2014/main" id="{2D3276C4-4603-4F30-F9B1-F38A026FA408}"/>
              </a:ext>
            </a:extLst>
          </p:cNvPr>
          <p:cNvSpPr/>
          <p:nvPr/>
        </p:nvSpPr>
        <p:spPr>
          <a:xfrm>
            <a:off x="3700460" y="1329563"/>
            <a:ext cx="623890" cy="4572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19</a:t>
            </a:r>
          </a:p>
        </p:txBody>
      </p:sp>
    </p:spTree>
    <p:extLst>
      <p:ext uri="{BB962C8B-B14F-4D97-AF65-F5344CB8AC3E}">
        <p14:creationId xmlns:p14="http://schemas.microsoft.com/office/powerpoint/2010/main" val="2852006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D4E1D-43CF-BD8C-27AE-9DD0D1C74A23}"/>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5D2C6846-83DE-0EFF-8084-705003F99BF0}"/>
              </a:ext>
            </a:extLst>
          </p:cNvPr>
          <p:cNvSpPr txBox="1">
            <a:spLocks/>
          </p:cNvSpPr>
          <p:nvPr/>
        </p:nvSpPr>
        <p:spPr>
          <a:xfrm>
            <a:off x="906483" y="374138"/>
            <a:ext cx="10903077" cy="64136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solidFill>
                  <a:schemeClr val="accent1">
                    <a:lumMod val="75000"/>
                  </a:schemeClr>
                </a:solidFill>
                <a:latin typeface="+mn-lt"/>
              </a:rPr>
              <a:t>HubSpot – Field Definitions</a:t>
            </a:r>
          </a:p>
        </p:txBody>
      </p:sp>
      <p:sp>
        <p:nvSpPr>
          <p:cNvPr id="5" name="TextBox 4">
            <a:extLst>
              <a:ext uri="{FF2B5EF4-FFF2-40B4-BE49-F238E27FC236}">
                <a16:creationId xmlns:a16="http://schemas.microsoft.com/office/drawing/2014/main" id="{E508B7A1-2399-32CF-65C9-17DCE807E7F8}"/>
              </a:ext>
            </a:extLst>
          </p:cNvPr>
          <p:cNvSpPr txBox="1"/>
          <p:nvPr/>
        </p:nvSpPr>
        <p:spPr>
          <a:xfrm>
            <a:off x="906483" y="1232520"/>
            <a:ext cx="10352067" cy="954107"/>
          </a:xfrm>
          <a:prstGeom prst="rect">
            <a:avLst/>
          </a:prstGeom>
          <a:noFill/>
        </p:spPr>
        <p:txBody>
          <a:bodyPr wrap="square">
            <a:spAutoFit/>
          </a:bodyPr>
          <a:lstStyle/>
          <a:p>
            <a:r>
              <a:rPr lang="en-US" sz="1400" b="1" dirty="0"/>
              <a:t>Deal Solutions:  </a:t>
            </a:r>
          </a:p>
          <a:p>
            <a:r>
              <a:rPr lang="en-US" sz="1400" dirty="0"/>
              <a:t>This will be the high-level category of the products you are proposing in this opportunity.  This is a multi-select field so that if you are pitching multiple product lines, please check all that apply.  Below are examples of the Solution options you have – there are subject to change as products evolve:</a:t>
            </a:r>
          </a:p>
        </p:txBody>
      </p:sp>
      <p:sp>
        <p:nvSpPr>
          <p:cNvPr id="6" name="TextBox 5">
            <a:extLst>
              <a:ext uri="{FF2B5EF4-FFF2-40B4-BE49-F238E27FC236}">
                <a16:creationId xmlns:a16="http://schemas.microsoft.com/office/drawing/2014/main" id="{682F5C9E-AF8B-3C0D-565A-CDF4B058ADA7}"/>
              </a:ext>
            </a:extLst>
          </p:cNvPr>
          <p:cNvSpPr txBox="1"/>
          <p:nvPr/>
        </p:nvSpPr>
        <p:spPr>
          <a:xfrm>
            <a:off x="1009649" y="2342091"/>
            <a:ext cx="2324101" cy="2462213"/>
          </a:xfrm>
          <a:prstGeom prst="rect">
            <a:avLst/>
          </a:prstGeom>
          <a:noFill/>
        </p:spPr>
        <p:txBody>
          <a:bodyPr wrap="square">
            <a:spAutoFit/>
          </a:bodyPr>
          <a:lstStyle/>
          <a:p>
            <a:pPr marL="285750" indent="-285750">
              <a:buFont typeface="Arial" panose="020B0604020202020204" pitchFamily="34" charset="0"/>
              <a:buChar char="•"/>
            </a:pPr>
            <a:r>
              <a:rPr lang="en-US" sz="1400" dirty="0"/>
              <a:t>Activation Only</a:t>
            </a:r>
          </a:p>
          <a:p>
            <a:pPr marL="285750" indent="-285750">
              <a:buFont typeface="Arial" panose="020B0604020202020204" pitchFamily="34" charset="0"/>
              <a:buChar char="•"/>
            </a:pPr>
            <a:r>
              <a:rPr lang="en-US" sz="1400" dirty="0"/>
              <a:t>Body Cam</a:t>
            </a:r>
          </a:p>
          <a:p>
            <a:pPr marL="285750" indent="-285750">
              <a:buFont typeface="Arial" panose="020B0604020202020204" pitchFamily="34" charset="0"/>
              <a:buChar char="•"/>
            </a:pPr>
            <a:r>
              <a:rPr lang="en-US" sz="1400" dirty="0"/>
              <a:t>Camera – Bus</a:t>
            </a:r>
          </a:p>
          <a:p>
            <a:pPr marL="285750" indent="-285750">
              <a:buFont typeface="Arial" panose="020B0604020202020204" pitchFamily="34" charset="0"/>
              <a:buChar char="•"/>
            </a:pPr>
            <a:r>
              <a:rPr lang="en-US" sz="1400" dirty="0"/>
              <a:t>Camera – Security</a:t>
            </a:r>
          </a:p>
          <a:p>
            <a:pPr marL="285750" indent="-285750">
              <a:buFont typeface="Arial" panose="020B0604020202020204" pitchFamily="34" charset="0"/>
              <a:buChar char="•"/>
            </a:pPr>
            <a:r>
              <a:rPr lang="en-US" sz="1400" dirty="0"/>
              <a:t>Camera – Vehicle</a:t>
            </a:r>
          </a:p>
          <a:p>
            <a:pPr marL="285750" indent="-285750">
              <a:buFont typeface="Arial" panose="020B0604020202020204" pitchFamily="34" charset="0"/>
              <a:buChar char="•"/>
            </a:pPr>
            <a:r>
              <a:rPr lang="en-US" sz="1400" dirty="0"/>
              <a:t>Camera</a:t>
            </a:r>
          </a:p>
          <a:p>
            <a:pPr marL="285750" indent="-285750">
              <a:buFont typeface="Arial" panose="020B0604020202020204" pitchFamily="34" charset="0"/>
              <a:buChar char="•"/>
            </a:pPr>
            <a:r>
              <a:rPr lang="en-US" sz="1400" dirty="0"/>
              <a:t>Chromebook</a:t>
            </a:r>
          </a:p>
          <a:p>
            <a:pPr marL="285750" indent="-285750">
              <a:buFont typeface="Arial" panose="020B0604020202020204" pitchFamily="34" charset="0"/>
              <a:buChar char="•"/>
            </a:pPr>
            <a:r>
              <a:rPr lang="en-US" sz="1400" dirty="0"/>
              <a:t>Communication Hub</a:t>
            </a:r>
          </a:p>
          <a:p>
            <a:pPr marL="285750" indent="-285750">
              <a:buFont typeface="Arial" panose="020B0604020202020204" pitchFamily="34" charset="0"/>
              <a:buChar char="•"/>
            </a:pPr>
            <a:r>
              <a:rPr lang="en-US" sz="1400" dirty="0"/>
              <a:t>ConnectED Bus </a:t>
            </a:r>
          </a:p>
          <a:p>
            <a:pPr marL="285750" indent="-285750">
              <a:buFont typeface="Arial" panose="020B0604020202020204" pitchFamily="34" charset="0"/>
              <a:buChar char="•"/>
            </a:pPr>
            <a:r>
              <a:rPr lang="en-US" sz="1400" dirty="0"/>
              <a:t>CPR3</a:t>
            </a:r>
          </a:p>
          <a:p>
            <a:pPr marL="285750" indent="-285750">
              <a:buFont typeface="Arial" panose="020B0604020202020204" pitchFamily="34" charset="0"/>
              <a:buChar char="•"/>
            </a:pPr>
            <a:r>
              <a:rPr lang="en-US" sz="1400" dirty="0"/>
              <a:t>CPR3 Tablet</a:t>
            </a:r>
          </a:p>
        </p:txBody>
      </p:sp>
      <p:sp>
        <p:nvSpPr>
          <p:cNvPr id="7" name="TextBox 6">
            <a:extLst>
              <a:ext uri="{FF2B5EF4-FFF2-40B4-BE49-F238E27FC236}">
                <a16:creationId xmlns:a16="http://schemas.microsoft.com/office/drawing/2014/main" id="{4995BC1B-344C-653F-66ED-5E3E9ACBD6DC}"/>
              </a:ext>
            </a:extLst>
          </p:cNvPr>
          <p:cNvSpPr txBox="1"/>
          <p:nvPr/>
        </p:nvSpPr>
        <p:spPr>
          <a:xfrm>
            <a:off x="3300412" y="2342091"/>
            <a:ext cx="2324101" cy="2462213"/>
          </a:xfrm>
          <a:prstGeom prst="rect">
            <a:avLst/>
          </a:prstGeom>
          <a:noFill/>
        </p:spPr>
        <p:txBody>
          <a:bodyPr wrap="square">
            <a:spAutoFit/>
          </a:bodyPr>
          <a:lstStyle/>
          <a:p>
            <a:pPr marL="285750" indent="-285750">
              <a:buFont typeface="Arial" panose="020B0604020202020204" pitchFamily="34" charset="0"/>
              <a:buChar char="•"/>
            </a:pPr>
            <a:r>
              <a:rPr lang="en-US" sz="1400" dirty="0"/>
              <a:t>CrisisGo</a:t>
            </a:r>
          </a:p>
          <a:p>
            <a:pPr marL="285750" indent="-285750">
              <a:buFont typeface="Arial" panose="020B0604020202020204" pitchFamily="34" charset="0"/>
              <a:buChar char="•"/>
            </a:pPr>
            <a:r>
              <a:rPr lang="en-US" sz="1400" dirty="0"/>
              <a:t>Crosswalk</a:t>
            </a:r>
          </a:p>
          <a:p>
            <a:pPr marL="285750" indent="-285750">
              <a:buFont typeface="Arial" panose="020B0604020202020204" pitchFamily="34" charset="0"/>
              <a:buChar char="•"/>
            </a:pPr>
            <a:r>
              <a:rPr lang="en-US" sz="1400" dirty="0"/>
              <a:t>DialPad</a:t>
            </a:r>
          </a:p>
          <a:p>
            <a:pPr marL="285750" indent="-285750">
              <a:buFont typeface="Arial" panose="020B0604020202020204" pitchFamily="34" charset="0"/>
              <a:buChar char="•"/>
            </a:pPr>
            <a:r>
              <a:rPr lang="en-US" sz="1400" dirty="0"/>
              <a:t>GeoTab</a:t>
            </a:r>
          </a:p>
          <a:p>
            <a:pPr marL="285750" indent="-285750">
              <a:buFont typeface="Arial" panose="020B0604020202020204" pitchFamily="34" charset="0"/>
              <a:buChar char="•"/>
            </a:pPr>
            <a:r>
              <a:rPr lang="en-US" sz="1400" dirty="0"/>
              <a:t>Go Kit</a:t>
            </a:r>
          </a:p>
          <a:p>
            <a:pPr marL="285750" indent="-285750">
              <a:buFont typeface="Arial" panose="020B0604020202020204" pitchFamily="34" charset="0"/>
              <a:buChar char="•"/>
            </a:pPr>
            <a:r>
              <a:rPr lang="en-US" sz="1400" dirty="0"/>
              <a:t>GPO – Contract</a:t>
            </a:r>
          </a:p>
          <a:p>
            <a:pPr marL="285750" indent="-285750">
              <a:buFont typeface="Arial" panose="020B0604020202020204" pitchFamily="34" charset="0"/>
              <a:buChar char="•"/>
            </a:pPr>
            <a:r>
              <a:rPr lang="en-US" sz="1400" dirty="0"/>
              <a:t>Hotspot</a:t>
            </a:r>
          </a:p>
          <a:p>
            <a:pPr marL="285750" indent="-285750">
              <a:buFont typeface="Arial" panose="020B0604020202020204" pitchFamily="34" charset="0"/>
              <a:buChar char="•"/>
            </a:pPr>
            <a:r>
              <a:rPr lang="en-US" sz="1400" dirty="0"/>
              <a:t>HIS</a:t>
            </a:r>
          </a:p>
          <a:p>
            <a:pPr marL="285750" indent="-285750">
              <a:buFont typeface="Arial" panose="020B0604020202020204" pitchFamily="34" charset="0"/>
              <a:buChar char="•"/>
            </a:pPr>
            <a:r>
              <a:rPr lang="en-US" sz="1400" dirty="0"/>
              <a:t>IOT Solution</a:t>
            </a:r>
          </a:p>
          <a:p>
            <a:pPr marL="285750" indent="-285750">
              <a:buFont typeface="Arial" panose="020B0604020202020204" pitchFamily="34" charset="0"/>
              <a:buChar char="•"/>
            </a:pPr>
            <a:r>
              <a:rPr lang="en-US" sz="1400" dirty="0"/>
              <a:t>Laptop </a:t>
            </a:r>
          </a:p>
          <a:p>
            <a:pPr marL="285750" indent="-285750">
              <a:buFont typeface="Arial" panose="020B0604020202020204" pitchFamily="34" charset="0"/>
              <a:buChar char="•"/>
            </a:pPr>
            <a:r>
              <a:rPr lang="en-US" sz="1400" dirty="0"/>
              <a:t>LPR</a:t>
            </a:r>
          </a:p>
        </p:txBody>
      </p:sp>
      <p:sp>
        <p:nvSpPr>
          <p:cNvPr id="8" name="TextBox 7">
            <a:extLst>
              <a:ext uri="{FF2B5EF4-FFF2-40B4-BE49-F238E27FC236}">
                <a16:creationId xmlns:a16="http://schemas.microsoft.com/office/drawing/2014/main" id="{84004E59-8A61-6F28-6889-7B02E7CF8D27}"/>
              </a:ext>
            </a:extLst>
          </p:cNvPr>
          <p:cNvSpPr txBox="1"/>
          <p:nvPr/>
        </p:nvSpPr>
        <p:spPr>
          <a:xfrm>
            <a:off x="5195970" y="2342090"/>
            <a:ext cx="2324101" cy="2462213"/>
          </a:xfrm>
          <a:prstGeom prst="rect">
            <a:avLst/>
          </a:prstGeom>
          <a:noFill/>
        </p:spPr>
        <p:txBody>
          <a:bodyPr wrap="square">
            <a:spAutoFit/>
          </a:bodyPr>
          <a:lstStyle/>
          <a:p>
            <a:pPr marL="285750" indent="-285750">
              <a:buFont typeface="Arial" panose="020B0604020202020204" pitchFamily="34" charset="0"/>
              <a:buChar char="•"/>
            </a:pPr>
            <a:r>
              <a:rPr lang="en-US" sz="1400" dirty="0"/>
              <a:t>MDM</a:t>
            </a:r>
          </a:p>
          <a:p>
            <a:pPr marL="285750" indent="-285750">
              <a:buFont typeface="Arial" panose="020B0604020202020204" pitchFamily="34" charset="0"/>
              <a:buChar char="•"/>
            </a:pPr>
            <a:r>
              <a:rPr lang="en-US" sz="1400" dirty="0"/>
              <a:t>Multi-Line</a:t>
            </a:r>
          </a:p>
          <a:p>
            <a:pPr marL="285750" indent="-285750">
              <a:buFont typeface="Arial" panose="020B0604020202020204" pitchFamily="34" charset="0"/>
              <a:buChar char="•"/>
            </a:pPr>
            <a:r>
              <a:rPr lang="en-US" sz="1400" dirty="0"/>
              <a:t>Network-in-a-Box</a:t>
            </a:r>
          </a:p>
          <a:p>
            <a:pPr marL="285750" indent="-285750">
              <a:buFont typeface="Arial" panose="020B0604020202020204" pitchFamily="34" charset="0"/>
              <a:buChar char="•"/>
            </a:pPr>
            <a:r>
              <a:rPr lang="en-US" sz="1400" dirty="0"/>
              <a:t>Other</a:t>
            </a:r>
          </a:p>
          <a:p>
            <a:pPr marL="285750" indent="-285750">
              <a:buFont typeface="Arial" panose="020B0604020202020204" pitchFamily="34" charset="0"/>
              <a:buChar char="•"/>
            </a:pPr>
            <a:r>
              <a:rPr lang="en-US" sz="1400" dirty="0"/>
              <a:t>POTS replacement</a:t>
            </a:r>
          </a:p>
          <a:p>
            <a:pPr marL="285750" indent="-285750">
              <a:buFont typeface="Arial" panose="020B0604020202020204" pitchFamily="34" charset="0"/>
              <a:buChar char="•"/>
            </a:pPr>
            <a:r>
              <a:rPr lang="en-US" sz="1400" dirty="0"/>
              <a:t>Push to Talk</a:t>
            </a:r>
          </a:p>
          <a:p>
            <a:pPr marL="285750" indent="-285750">
              <a:buFont typeface="Arial" panose="020B0604020202020204" pitchFamily="34" charset="0"/>
              <a:buChar char="•"/>
            </a:pPr>
            <a:r>
              <a:rPr lang="en-US" sz="1400" dirty="0"/>
              <a:t>Renewal</a:t>
            </a:r>
          </a:p>
          <a:p>
            <a:pPr marL="285750" indent="-285750">
              <a:buFont typeface="Arial" panose="020B0604020202020204" pitchFamily="34" charset="0"/>
              <a:buChar char="•"/>
            </a:pPr>
            <a:r>
              <a:rPr lang="en-US" sz="1400" dirty="0"/>
              <a:t>Router</a:t>
            </a:r>
          </a:p>
          <a:p>
            <a:pPr marL="285750" indent="-285750">
              <a:buFont typeface="Arial" panose="020B0604020202020204" pitchFamily="34" charset="0"/>
              <a:buChar char="•"/>
            </a:pPr>
            <a:r>
              <a:rPr lang="en-US" sz="1400" dirty="0">
                <a:ea typeface="Aptos" panose="020B0004020202020204" pitchFamily="34" charset="0"/>
                <a:cs typeface="Times New Roman" panose="02020603050405020304" pitchFamily="18" charset="0"/>
              </a:rPr>
              <a:t>Rugged Laptop</a:t>
            </a:r>
          </a:p>
          <a:p>
            <a:pPr marL="285750" indent="-285750">
              <a:buFont typeface="Arial" panose="020B0604020202020204" pitchFamily="34" charset="0"/>
              <a:buChar char="•"/>
            </a:pPr>
            <a:r>
              <a:rPr lang="en-US" sz="1400" dirty="0">
                <a:ea typeface="Aptos" panose="020B0004020202020204" pitchFamily="34" charset="0"/>
                <a:cs typeface="Times New Roman" panose="02020603050405020304" pitchFamily="18" charset="0"/>
              </a:rPr>
              <a:t>Special Products</a:t>
            </a:r>
          </a:p>
          <a:p>
            <a:pPr marL="285750" indent="-285750">
              <a:buFont typeface="Arial" panose="020B0604020202020204" pitchFamily="34" charset="0"/>
              <a:buChar char="•"/>
            </a:pPr>
            <a:r>
              <a:rPr lang="en-US" sz="1400" dirty="0"/>
              <a:t>Tablet (non-CPR3)</a:t>
            </a:r>
          </a:p>
        </p:txBody>
      </p:sp>
      <p:sp>
        <p:nvSpPr>
          <p:cNvPr id="10" name="TextBox 9">
            <a:extLst>
              <a:ext uri="{FF2B5EF4-FFF2-40B4-BE49-F238E27FC236}">
                <a16:creationId xmlns:a16="http://schemas.microsoft.com/office/drawing/2014/main" id="{153CAE2C-0312-65FE-06E7-A3D5FC793435}"/>
              </a:ext>
            </a:extLst>
          </p:cNvPr>
          <p:cNvSpPr txBox="1"/>
          <p:nvPr/>
        </p:nvSpPr>
        <p:spPr>
          <a:xfrm>
            <a:off x="7315200" y="2342089"/>
            <a:ext cx="2771776" cy="2031325"/>
          </a:xfrm>
          <a:prstGeom prst="rect">
            <a:avLst/>
          </a:prstGeom>
          <a:noFill/>
        </p:spPr>
        <p:txBody>
          <a:bodyPr wrap="square">
            <a:spAutoFit/>
          </a:bodyPr>
          <a:lstStyle/>
          <a:p>
            <a:pPr marL="285750" indent="-285750">
              <a:buFont typeface="Arial" panose="020B0604020202020204" pitchFamily="34" charset="0"/>
              <a:buChar char="•"/>
            </a:pPr>
            <a:r>
              <a:rPr lang="en-US" sz="1400" dirty="0">
                <a:effectLst/>
                <a:ea typeface="Aptos" panose="020B0004020202020204" pitchFamily="34" charset="0"/>
                <a:cs typeface="Times New Roman" panose="02020603050405020304" pitchFamily="18" charset="0"/>
              </a:rPr>
              <a:t>TO BE DETERMINED</a:t>
            </a:r>
          </a:p>
          <a:p>
            <a:pPr marL="285750" indent="-285750">
              <a:buFont typeface="Arial" panose="020B0604020202020204" pitchFamily="34" charset="0"/>
              <a:buChar char="•"/>
            </a:pPr>
            <a:r>
              <a:rPr lang="en-US" sz="1400" dirty="0">
                <a:effectLst/>
                <a:ea typeface="Aptos" panose="020B0004020202020204" pitchFamily="34" charset="0"/>
                <a:cs typeface="Times New Roman" panose="02020603050405020304" pitchFamily="18" charset="0"/>
              </a:rPr>
              <a:t>TotSpot/SilverSpot/Smartbook</a:t>
            </a:r>
            <a:endParaRPr lang="en-US" sz="1400" dirty="0">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r>
              <a:rPr lang="en-US" sz="1400" dirty="0">
                <a:effectLst/>
                <a:ea typeface="Aptos" panose="020B0004020202020204" pitchFamily="34" charset="0"/>
                <a:cs typeface="Times New Roman" panose="02020603050405020304" pitchFamily="18" charset="0"/>
              </a:rPr>
              <a:t>Traditional Cellular</a:t>
            </a:r>
            <a:endParaRPr lang="en-US" sz="1400" dirty="0">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r>
              <a:rPr lang="en-US" sz="1400" dirty="0">
                <a:effectLst/>
                <a:ea typeface="Aptos" panose="020B0004020202020204" pitchFamily="34" charset="0"/>
                <a:cs typeface="Times New Roman" panose="02020603050405020304" pitchFamily="18" charset="0"/>
              </a:rPr>
              <a:t>Transit</a:t>
            </a:r>
          </a:p>
          <a:p>
            <a:pPr marL="285750" indent="-285750">
              <a:buFont typeface="Arial" panose="020B0604020202020204" pitchFamily="34" charset="0"/>
              <a:buChar char="•"/>
            </a:pPr>
            <a:r>
              <a:rPr lang="en-US" sz="1400" dirty="0">
                <a:effectLst/>
                <a:ea typeface="Aptos" panose="020B0004020202020204" pitchFamily="34" charset="0"/>
                <a:cs typeface="Times New Roman" panose="02020603050405020304" pitchFamily="18" charset="0"/>
              </a:rPr>
              <a:t>Warranty</a:t>
            </a:r>
          </a:p>
          <a:p>
            <a:pPr marL="285750" indent="-285750">
              <a:buFont typeface="Arial" panose="020B0604020202020204" pitchFamily="34" charset="0"/>
              <a:buChar char="•"/>
            </a:pPr>
            <a:r>
              <a:rPr lang="en-US" sz="1400" dirty="0">
                <a:effectLst/>
                <a:ea typeface="Aptos" panose="020B0004020202020204" pitchFamily="34" charset="0"/>
                <a:cs typeface="Times New Roman" panose="02020603050405020304" pitchFamily="18" charset="0"/>
              </a:rPr>
              <a:t>Wi-Fi </a:t>
            </a:r>
          </a:p>
          <a:p>
            <a:pPr marL="285750" indent="-285750">
              <a:buFont typeface="Arial" panose="020B0604020202020204" pitchFamily="34" charset="0"/>
              <a:buChar char="•"/>
            </a:pPr>
            <a:r>
              <a:rPr lang="en-US" sz="1400" dirty="0">
                <a:cs typeface="Times New Roman" panose="02020603050405020304" pitchFamily="18" charset="0"/>
              </a:rPr>
              <a:t>Wi-Fi – In Building </a:t>
            </a:r>
          </a:p>
          <a:p>
            <a:pPr marL="285750" indent="-285750">
              <a:buFont typeface="Arial" panose="020B0604020202020204" pitchFamily="34" charset="0"/>
              <a:buChar char="•"/>
            </a:pPr>
            <a:r>
              <a:rPr lang="en-US" sz="1400" dirty="0">
                <a:cs typeface="Times New Roman" panose="02020603050405020304" pitchFamily="18" charset="0"/>
              </a:rPr>
              <a:t>Wi-Fi – Public </a:t>
            </a:r>
          </a:p>
          <a:p>
            <a:pPr marL="285750" indent="-285750">
              <a:buFont typeface="Arial" panose="020B0604020202020204" pitchFamily="34" charset="0"/>
              <a:buChar char="•"/>
            </a:pPr>
            <a:r>
              <a:rPr lang="en-US" sz="1400" dirty="0">
                <a:cs typeface="Times New Roman" panose="02020603050405020304" pitchFamily="18" charset="0"/>
              </a:rPr>
              <a:t>ZeroEyes</a:t>
            </a:r>
            <a:endParaRPr lang="en-US" sz="1400" dirty="0"/>
          </a:p>
        </p:txBody>
      </p:sp>
      <p:sp>
        <p:nvSpPr>
          <p:cNvPr id="13" name="Oval 12">
            <a:extLst>
              <a:ext uri="{FF2B5EF4-FFF2-40B4-BE49-F238E27FC236}">
                <a16:creationId xmlns:a16="http://schemas.microsoft.com/office/drawing/2014/main" id="{51307078-7497-85A1-85A5-BFF4DCCE3AAB}"/>
              </a:ext>
            </a:extLst>
          </p:cNvPr>
          <p:cNvSpPr/>
          <p:nvPr/>
        </p:nvSpPr>
        <p:spPr>
          <a:xfrm>
            <a:off x="309560" y="1162932"/>
            <a:ext cx="623890" cy="4572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20</a:t>
            </a:r>
          </a:p>
        </p:txBody>
      </p:sp>
    </p:spTree>
    <p:extLst>
      <p:ext uri="{BB962C8B-B14F-4D97-AF65-F5344CB8AC3E}">
        <p14:creationId xmlns:p14="http://schemas.microsoft.com/office/powerpoint/2010/main" val="29956102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12F8A-CAA4-2EAA-B658-FC577E48C231}"/>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4A2B4ECD-3E4F-E987-A5F4-4740497B9069}"/>
              </a:ext>
            </a:extLst>
          </p:cNvPr>
          <p:cNvSpPr txBox="1">
            <a:spLocks/>
          </p:cNvSpPr>
          <p:nvPr/>
        </p:nvSpPr>
        <p:spPr>
          <a:xfrm>
            <a:off x="906483" y="374138"/>
            <a:ext cx="10903077" cy="64136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solidFill>
                  <a:schemeClr val="accent1">
                    <a:lumMod val="75000"/>
                  </a:schemeClr>
                </a:solidFill>
                <a:latin typeface="+mn-lt"/>
              </a:rPr>
              <a:t>HubSpot – Field Definitions (Cont.)</a:t>
            </a:r>
          </a:p>
        </p:txBody>
      </p:sp>
      <p:sp>
        <p:nvSpPr>
          <p:cNvPr id="5" name="TextBox 4">
            <a:extLst>
              <a:ext uri="{FF2B5EF4-FFF2-40B4-BE49-F238E27FC236}">
                <a16:creationId xmlns:a16="http://schemas.microsoft.com/office/drawing/2014/main" id="{AED7EEDC-86A6-F1D0-AB29-269479C17A0D}"/>
              </a:ext>
            </a:extLst>
          </p:cNvPr>
          <p:cNvSpPr txBox="1"/>
          <p:nvPr/>
        </p:nvSpPr>
        <p:spPr>
          <a:xfrm>
            <a:off x="906483" y="1232520"/>
            <a:ext cx="10352067" cy="1169551"/>
          </a:xfrm>
          <a:prstGeom prst="rect">
            <a:avLst/>
          </a:prstGeom>
          <a:noFill/>
        </p:spPr>
        <p:txBody>
          <a:bodyPr wrap="square">
            <a:spAutoFit/>
          </a:bodyPr>
          <a:lstStyle/>
          <a:p>
            <a:r>
              <a:rPr lang="en-US" sz="1400" b="1" dirty="0"/>
              <a:t>Premier Purchasing Contract:  </a:t>
            </a:r>
          </a:p>
          <a:p>
            <a:r>
              <a:rPr lang="en-US" sz="1400" dirty="0"/>
              <a:t>Government will require orders/bids to either go out for RFP/Bid to comply with their requirements or they can purchase through a competitively solicited contract vehicle administered by a governmental or public-sector organization that enables eligible government, education, and nonprofit entities to procure goods and services under pre-negotiated terms without conducting a separate, standalone procurement. Below are the items that can be selected and the information related:</a:t>
            </a:r>
          </a:p>
        </p:txBody>
      </p:sp>
      <p:pic>
        <p:nvPicPr>
          <p:cNvPr id="3" name="Picture 2">
            <a:extLst>
              <a:ext uri="{FF2B5EF4-FFF2-40B4-BE49-F238E27FC236}">
                <a16:creationId xmlns:a16="http://schemas.microsoft.com/office/drawing/2014/main" id="{7F554D0A-3A49-86D0-478C-50522496C142}"/>
              </a:ext>
            </a:extLst>
          </p:cNvPr>
          <p:cNvPicPr>
            <a:picLocks noChangeAspect="1"/>
          </p:cNvPicPr>
          <p:nvPr/>
        </p:nvPicPr>
        <p:blipFill>
          <a:blip r:embed="rId2"/>
          <a:stretch>
            <a:fillRect/>
          </a:stretch>
        </p:blipFill>
        <p:spPr>
          <a:xfrm>
            <a:off x="2819399" y="2487251"/>
            <a:ext cx="6543675" cy="3353668"/>
          </a:xfrm>
          <a:prstGeom prst="rect">
            <a:avLst/>
          </a:prstGeom>
        </p:spPr>
      </p:pic>
      <p:sp>
        <p:nvSpPr>
          <p:cNvPr id="11" name="Oval 10">
            <a:extLst>
              <a:ext uri="{FF2B5EF4-FFF2-40B4-BE49-F238E27FC236}">
                <a16:creationId xmlns:a16="http://schemas.microsoft.com/office/drawing/2014/main" id="{944FBF44-8372-B08E-64DA-C0CD56F2D270}"/>
              </a:ext>
            </a:extLst>
          </p:cNvPr>
          <p:cNvSpPr/>
          <p:nvPr/>
        </p:nvSpPr>
        <p:spPr>
          <a:xfrm>
            <a:off x="282593" y="1147340"/>
            <a:ext cx="623890" cy="4572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21</a:t>
            </a:r>
          </a:p>
        </p:txBody>
      </p:sp>
    </p:spTree>
    <p:extLst>
      <p:ext uri="{BB962C8B-B14F-4D97-AF65-F5344CB8AC3E}">
        <p14:creationId xmlns:p14="http://schemas.microsoft.com/office/powerpoint/2010/main" val="27278861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E7F36-A6BC-4E61-11BB-C9B287B66809}"/>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8F62692A-C5FF-6306-6B33-D5407A74F6A5}"/>
              </a:ext>
            </a:extLst>
          </p:cNvPr>
          <p:cNvSpPr txBox="1">
            <a:spLocks/>
          </p:cNvSpPr>
          <p:nvPr/>
        </p:nvSpPr>
        <p:spPr>
          <a:xfrm>
            <a:off x="906483" y="374138"/>
            <a:ext cx="10903077" cy="64136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solidFill>
                  <a:schemeClr val="accent1">
                    <a:lumMod val="75000"/>
                  </a:schemeClr>
                </a:solidFill>
                <a:latin typeface="+mn-lt"/>
              </a:rPr>
              <a:t>HubSpot – Field Definitions (Cont.)</a:t>
            </a:r>
          </a:p>
        </p:txBody>
      </p:sp>
      <p:sp>
        <p:nvSpPr>
          <p:cNvPr id="5" name="TextBox 4">
            <a:extLst>
              <a:ext uri="{FF2B5EF4-FFF2-40B4-BE49-F238E27FC236}">
                <a16:creationId xmlns:a16="http://schemas.microsoft.com/office/drawing/2014/main" id="{90A8ADE0-7E96-8B0B-776E-394477ACF823}"/>
              </a:ext>
            </a:extLst>
          </p:cNvPr>
          <p:cNvSpPr txBox="1"/>
          <p:nvPr/>
        </p:nvSpPr>
        <p:spPr>
          <a:xfrm>
            <a:off x="5905501" y="1232520"/>
            <a:ext cx="5600700" cy="4401205"/>
          </a:xfrm>
          <a:prstGeom prst="rect">
            <a:avLst/>
          </a:prstGeom>
          <a:noFill/>
        </p:spPr>
        <p:txBody>
          <a:bodyPr wrap="square">
            <a:spAutoFit/>
          </a:bodyPr>
          <a:lstStyle/>
          <a:p>
            <a:r>
              <a:rPr lang="en-US" sz="1400" dirty="0"/>
              <a:t>At the bottom of the CREATE DEAL FORM – you have the opportunity to associate the deal with the appropriate Contact and Company (if not already associated).  This is not a mandatory step however, it is requested to have the appropriate Contact associated as well as the deal.  </a:t>
            </a:r>
          </a:p>
          <a:p>
            <a:endParaRPr lang="en-US" sz="1400" dirty="0"/>
          </a:p>
          <a:p>
            <a:r>
              <a:rPr lang="en-US" sz="1400" dirty="0"/>
              <a:t>This Contact information is leveraged throughout the process. Through Deal Registration, Recommendation development, order submission and implementation, we rely upon this information to complete the required work/steps on the operations side.  It is NOT currently required systematically, only because we understand that you may need to create a deal record before you know who the contact is. </a:t>
            </a:r>
          </a:p>
          <a:p>
            <a:endParaRPr lang="en-US" sz="1400" dirty="0"/>
          </a:p>
          <a:p>
            <a:r>
              <a:rPr lang="en-US" sz="1400" dirty="0"/>
              <a:t>Lastly, in the DEAL CREATION stage, you can add line items at the bottom of the CREATE CARD.  However, you will find it easier to add products/line to your deal from the Deal Record itself rather than the CREATE CARD.  In the Deal record, you can access the LINES section on the right side of the screen to add products.  If you are not sure what products to add or if you are sourcing products unique to your deal, when you submit a ticket for a Recommendation, Sales Support we ensure the correct products and pricing are logged onto the deal.</a:t>
            </a:r>
          </a:p>
        </p:txBody>
      </p:sp>
      <p:pic>
        <p:nvPicPr>
          <p:cNvPr id="2" name="Picture 1">
            <a:extLst>
              <a:ext uri="{FF2B5EF4-FFF2-40B4-BE49-F238E27FC236}">
                <a16:creationId xmlns:a16="http://schemas.microsoft.com/office/drawing/2014/main" id="{7468142D-0593-2460-6333-29108AF138A4}"/>
              </a:ext>
            </a:extLst>
          </p:cNvPr>
          <p:cNvPicPr>
            <a:picLocks noChangeAspect="1"/>
          </p:cNvPicPr>
          <p:nvPr/>
        </p:nvPicPr>
        <p:blipFill>
          <a:blip r:embed="rId2"/>
          <a:stretch>
            <a:fillRect/>
          </a:stretch>
        </p:blipFill>
        <p:spPr>
          <a:xfrm>
            <a:off x="1756726" y="1232519"/>
            <a:ext cx="3920175" cy="4282455"/>
          </a:xfrm>
          <a:prstGeom prst="rect">
            <a:avLst/>
          </a:prstGeom>
          <a:ln w="28575">
            <a:solidFill>
              <a:schemeClr val="accent1"/>
            </a:solidFill>
          </a:ln>
          <a:effectLst>
            <a:outerShdw blurRad="50800" dist="38100" dir="2700000" algn="tl" rotWithShape="0">
              <a:prstClr val="black">
                <a:alpha val="40000"/>
              </a:prstClr>
            </a:outerShdw>
          </a:effectLst>
        </p:spPr>
      </p:pic>
      <p:sp>
        <p:nvSpPr>
          <p:cNvPr id="8" name="Oval 7">
            <a:extLst>
              <a:ext uri="{FF2B5EF4-FFF2-40B4-BE49-F238E27FC236}">
                <a16:creationId xmlns:a16="http://schemas.microsoft.com/office/drawing/2014/main" id="{9A53BD5C-D23C-CD9C-3488-8AD45301517B}"/>
              </a:ext>
            </a:extLst>
          </p:cNvPr>
          <p:cNvSpPr/>
          <p:nvPr/>
        </p:nvSpPr>
        <p:spPr>
          <a:xfrm>
            <a:off x="1084402" y="1015500"/>
            <a:ext cx="623890" cy="4572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22</a:t>
            </a:r>
          </a:p>
        </p:txBody>
      </p:sp>
      <p:sp>
        <p:nvSpPr>
          <p:cNvPr id="9" name="Oval 8">
            <a:extLst>
              <a:ext uri="{FF2B5EF4-FFF2-40B4-BE49-F238E27FC236}">
                <a16:creationId xmlns:a16="http://schemas.microsoft.com/office/drawing/2014/main" id="{B09EC38C-F7EF-D96B-3DEE-E1C815AE5777}"/>
              </a:ext>
            </a:extLst>
          </p:cNvPr>
          <p:cNvSpPr/>
          <p:nvPr/>
        </p:nvSpPr>
        <p:spPr>
          <a:xfrm>
            <a:off x="1084402" y="3953757"/>
            <a:ext cx="623890" cy="4572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23</a:t>
            </a:r>
          </a:p>
        </p:txBody>
      </p:sp>
    </p:spTree>
    <p:extLst>
      <p:ext uri="{BB962C8B-B14F-4D97-AF65-F5344CB8AC3E}">
        <p14:creationId xmlns:p14="http://schemas.microsoft.com/office/powerpoint/2010/main" val="28111625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15541-0515-A66C-778B-5079FA7E57B7}"/>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2E82B39C-8E38-3534-771E-EFC8C51CE004}"/>
              </a:ext>
            </a:extLst>
          </p:cNvPr>
          <p:cNvSpPr txBox="1">
            <a:spLocks/>
          </p:cNvSpPr>
          <p:nvPr/>
        </p:nvSpPr>
        <p:spPr>
          <a:xfrm>
            <a:off x="906483" y="374138"/>
            <a:ext cx="10903077" cy="64136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solidFill>
                  <a:schemeClr val="accent1">
                    <a:lumMod val="75000"/>
                  </a:schemeClr>
                </a:solidFill>
                <a:latin typeface="+mn-lt"/>
              </a:rPr>
              <a:t>HubSpot – Field Definitions (Cont.)</a:t>
            </a:r>
          </a:p>
        </p:txBody>
      </p:sp>
      <p:sp>
        <p:nvSpPr>
          <p:cNvPr id="5" name="TextBox 4">
            <a:extLst>
              <a:ext uri="{FF2B5EF4-FFF2-40B4-BE49-F238E27FC236}">
                <a16:creationId xmlns:a16="http://schemas.microsoft.com/office/drawing/2014/main" id="{0096AF9A-9EB6-D160-4670-1E21334878A5}"/>
              </a:ext>
            </a:extLst>
          </p:cNvPr>
          <p:cNvSpPr txBox="1"/>
          <p:nvPr/>
        </p:nvSpPr>
        <p:spPr>
          <a:xfrm>
            <a:off x="5905501" y="1232520"/>
            <a:ext cx="5600700" cy="1815882"/>
          </a:xfrm>
          <a:prstGeom prst="rect">
            <a:avLst/>
          </a:prstGeom>
          <a:noFill/>
        </p:spPr>
        <p:txBody>
          <a:bodyPr wrap="square">
            <a:spAutoFit/>
          </a:bodyPr>
          <a:lstStyle/>
          <a:p>
            <a:r>
              <a:rPr lang="en-US" sz="1400" dirty="0"/>
              <a:t>Lastly, in the DEAL CREATION stage, you can add line items at the bottom of the CREATE CARD.  However, you will find it easier to add products/line to your deal from the Deal Record itself rather than the CREATE CARD.  In the Deal record, you can access the LINES section on the right side of the screen to add products.  If you are not sure what products to add or if you are sourcing products unique to your deal, when you submit a ticket for a Recommendation, Sales Support we ensure the correct products and pricing are logged onto the deal.</a:t>
            </a:r>
          </a:p>
        </p:txBody>
      </p:sp>
      <p:sp>
        <p:nvSpPr>
          <p:cNvPr id="8" name="Oval 7">
            <a:extLst>
              <a:ext uri="{FF2B5EF4-FFF2-40B4-BE49-F238E27FC236}">
                <a16:creationId xmlns:a16="http://schemas.microsoft.com/office/drawing/2014/main" id="{8ABD455E-38A9-18E4-271F-19548C2DA44E}"/>
              </a:ext>
            </a:extLst>
          </p:cNvPr>
          <p:cNvSpPr/>
          <p:nvPr/>
        </p:nvSpPr>
        <p:spPr>
          <a:xfrm>
            <a:off x="1084402" y="1015500"/>
            <a:ext cx="623890" cy="4572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24</a:t>
            </a:r>
          </a:p>
        </p:txBody>
      </p:sp>
      <p:pic>
        <p:nvPicPr>
          <p:cNvPr id="6" name="Picture 5">
            <a:extLst>
              <a:ext uri="{FF2B5EF4-FFF2-40B4-BE49-F238E27FC236}">
                <a16:creationId xmlns:a16="http://schemas.microsoft.com/office/drawing/2014/main" id="{F6CAE733-0703-4FDF-0B4E-EA00DBE464CE}"/>
              </a:ext>
            </a:extLst>
          </p:cNvPr>
          <p:cNvPicPr>
            <a:picLocks noChangeAspect="1"/>
          </p:cNvPicPr>
          <p:nvPr/>
        </p:nvPicPr>
        <p:blipFill>
          <a:blip r:embed="rId2"/>
          <a:stretch>
            <a:fillRect/>
          </a:stretch>
        </p:blipFill>
        <p:spPr>
          <a:xfrm>
            <a:off x="2010368" y="1244100"/>
            <a:ext cx="3593056" cy="1417443"/>
          </a:xfrm>
          <a:prstGeom prst="rect">
            <a:avLst/>
          </a:prstGeom>
          <a:ln w="38100">
            <a:solidFill>
              <a:schemeClr val="accent1"/>
            </a:solidFill>
          </a:ln>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121FC5F9-7FC4-EF9D-0FE4-ADA8CDD1BCDF}"/>
              </a:ext>
            </a:extLst>
          </p:cNvPr>
          <p:cNvPicPr>
            <a:picLocks noChangeAspect="1"/>
          </p:cNvPicPr>
          <p:nvPr/>
        </p:nvPicPr>
        <p:blipFill>
          <a:blip r:embed="rId3"/>
          <a:stretch>
            <a:fillRect/>
          </a:stretch>
        </p:blipFill>
        <p:spPr>
          <a:xfrm>
            <a:off x="2010368" y="2821557"/>
            <a:ext cx="3593056" cy="1486029"/>
          </a:xfrm>
          <a:prstGeom prst="rect">
            <a:avLst/>
          </a:prstGeom>
          <a:ln w="28575">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15461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B082EF-481B-6275-3A06-BE0DE8D57972}"/>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7C0CA603-D71A-E77A-508B-97F85FE68571}"/>
              </a:ext>
            </a:extLst>
          </p:cNvPr>
          <p:cNvPicPr>
            <a:picLocks noChangeAspect="1"/>
          </p:cNvPicPr>
          <p:nvPr/>
        </p:nvPicPr>
        <p:blipFill>
          <a:blip r:embed="rId2"/>
          <a:stretch>
            <a:fillRect/>
          </a:stretch>
        </p:blipFill>
        <p:spPr>
          <a:xfrm>
            <a:off x="906483" y="1258355"/>
            <a:ext cx="4560253" cy="3141250"/>
          </a:xfrm>
          <a:prstGeom prst="rect">
            <a:avLst/>
          </a:prstGeom>
          <a:ln w="28575">
            <a:solidFill>
              <a:schemeClr val="accent1"/>
            </a:solidFill>
          </a:ln>
          <a:effectLst>
            <a:outerShdw blurRad="50800" dist="38100" dir="2700000" algn="tl" rotWithShape="0">
              <a:prstClr val="black">
                <a:alpha val="40000"/>
              </a:prstClr>
            </a:outerShdw>
          </a:effectLst>
        </p:spPr>
      </p:pic>
      <p:sp>
        <p:nvSpPr>
          <p:cNvPr id="4" name="Title 1">
            <a:extLst>
              <a:ext uri="{FF2B5EF4-FFF2-40B4-BE49-F238E27FC236}">
                <a16:creationId xmlns:a16="http://schemas.microsoft.com/office/drawing/2014/main" id="{6718DF55-8187-4EA4-EB69-D524745CA12F}"/>
              </a:ext>
            </a:extLst>
          </p:cNvPr>
          <p:cNvSpPr txBox="1">
            <a:spLocks/>
          </p:cNvSpPr>
          <p:nvPr/>
        </p:nvSpPr>
        <p:spPr>
          <a:xfrm>
            <a:off x="906483" y="374138"/>
            <a:ext cx="10903077" cy="64136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solidFill>
                  <a:schemeClr val="accent1">
                    <a:lumMod val="75000"/>
                  </a:schemeClr>
                </a:solidFill>
                <a:latin typeface="+mn-lt"/>
              </a:rPr>
              <a:t>HubSpot – How to Create a Deal</a:t>
            </a:r>
          </a:p>
        </p:txBody>
      </p:sp>
      <p:sp>
        <p:nvSpPr>
          <p:cNvPr id="20" name="Rectangle 19">
            <a:extLst>
              <a:ext uri="{FF2B5EF4-FFF2-40B4-BE49-F238E27FC236}">
                <a16:creationId xmlns:a16="http://schemas.microsoft.com/office/drawing/2014/main" id="{EED7E9CD-92BE-7B97-4C2B-2B40CC02B355}"/>
              </a:ext>
            </a:extLst>
          </p:cNvPr>
          <p:cNvSpPr/>
          <p:nvPr/>
        </p:nvSpPr>
        <p:spPr>
          <a:xfrm>
            <a:off x="4667250" y="2409934"/>
            <a:ext cx="799486" cy="26659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1" name="Speech Bubble: Oval 20">
            <a:extLst>
              <a:ext uri="{FF2B5EF4-FFF2-40B4-BE49-F238E27FC236}">
                <a16:creationId xmlns:a16="http://schemas.microsoft.com/office/drawing/2014/main" id="{DBB35E8E-17BE-1E62-2A5F-3B9AACAB8181}"/>
              </a:ext>
            </a:extLst>
          </p:cNvPr>
          <p:cNvSpPr/>
          <p:nvPr/>
        </p:nvSpPr>
        <p:spPr>
          <a:xfrm>
            <a:off x="5466737" y="1258355"/>
            <a:ext cx="3077188" cy="1151579"/>
          </a:xfrm>
          <a:prstGeom prst="wedgeEllipseCallout">
            <a:avLst>
              <a:gd name="adj1" fmla="val -49116"/>
              <a:gd name="adj2" fmla="val 4832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In the Company or Contact view in you access the associated deal section on the right-hand side of the screen &amp; select “+ Add” in blue to add a deal.</a:t>
            </a:r>
          </a:p>
        </p:txBody>
      </p:sp>
      <p:pic>
        <p:nvPicPr>
          <p:cNvPr id="3" name="Picture 2">
            <a:extLst>
              <a:ext uri="{FF2B5EF4-FFF2-40B4-BE49-F238E27FC236}">
                <a16:creationId xmlns:a16="http://schemas.microsoft.com/office/drawing/2014/main" id="{63910CCF-10C3-E6AC-0C8C-1A6332E2C05B}"/>
              </a:ext>
            </a:extLst>
          </p:cNvPr>
          <p:cNvPicPr>
            <a:picLocks noChangeAspect="1"/>
          </p:cNvPicPr>
          <p:nvPr/>
        </p:nvPicPr>
        <p:blipFill rotWithShape="1">
          <a:blip r:embed="rId3"/>
          <a:srcRect b="25006"/>
          <a:stretch>
            <a:fillRect/>
          </a:stretch>
        </p:blipFill>
        <p:spPr bwMode="auto">
          <a:xfrm>
            <a:off x="6096000" y="3068637"/>
            <a:ext cx="4457700" cy="2876480"/>
          </a:xfrm>
          <a:prstGeom prst="rect">
            <a:avLst/>
          </a:prstGeom>
          <a:ln w="28575">
            <a:solidFill>
              <a:schemeClr val="accent1"/>
            </a:solidFill>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sp>
        <p:nvSpPr>
          <p:cNvPr id="9" name="Speech Bubble: Oval 8">
            <a:extLst>
              <a:ext uri="{FF2B5EF4-FFF2-40B4-BE49-F238E27FC236}">
                <a16:creationId xmlns:a16="http://schemas.microsoft.com/office/drawing/2014/main" id="{A4EBCBB9-FF18-39A2-B0A8-7E82A23F02FB}"/>
              </a:ext>
            </a:extLst>
          </p:cNvPr>
          <p:cNvSpPr/>
          <p:nvPr/>
        </p:nvSpPr>
        <p:spPr>
          <a:xfrm>
            <a:off x="8884603" y="2009696"/>
            <a:ext cx="2488247" cy="800475"/>
          </a:xfrm>
          <a:prstGeom prst="wedgeEllipseCallout">
            <a:avLst>
              <a:gd name="adj1" fmla="val -37921"/>
              <a:gd name="adj2" fmla="val 8028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A deal screen will pop-up in the right-hand side of your screen </a:t>
            </a:r>
          </a:p>
        </p:txBody>
      </p:sp>
      <p:sp>
        <p:nvSpPr>
          <p:cNvPr id="10" name="Oval 9">
            <a:extLst>
              <a:ext uri="{FF2B5EF4-FFF2-40B4-BE49-F238E27FC236}">
                <a16:creationId xmlns:a16="http://schemas.microsoft.com/office/drawing/2014/main" id="{E45E27EE-4E86-4F3A-CD0D-701DF1F287DE}"/>
              </a:ext>
            </a:extLst>
          </p:cNvPr>
          <p:cNvSpPr/>
          <p:nvPr/>
        </p:nvSpPr>
        <p:spPr>
          <a:xfrm>
            <a:off x="5451645" y="1249885"/>
            <a:ext cx="370861" cy="4572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p>
        </p:txBody>
      </p:sp>
      <p:sp>
        <p:nvSpPr>
          <p:cNvPr id="11" name="Oval 10">
            <a:extLst>
              <a:ext uri="{FF2B5EF4-FFF2-40B4-BE49-F238E27FC236}">
                <a16:creationId xmlns:a16="http://schemas.microsoft.com/office/drawing/2014/main" id="{837BB21B-C77F-4569-837A-93AFFB4C8F51}"/>
              </a:ext>
            </a:extLst>
          </p:cNvPr>
          <p:cNvSpPr/>
          <p:nvPr/>
        </p:nvSpPr>
        <p:spPr>
          <a:xfrm>
            <a:off x="8699172" y="2009696"/>
            <a:ext cx="370861" cy="4572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2</a:t>
            </a:r>
          </a:p>
        </p:txBody>
      </p:sp>
    </p:spTree>
    <p:extLst>
      <p:ext uri="{BB962C8B-B14F-4D97-AF65-F5344CB8AC3E}">
        <p14:creationId xmlns:p14="http://schemas.microsoft.com/office/powerpoint/2010/main" val="26569200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0443A-B929-21AE-D484-127F30673C0A}"/>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E4CFCCBF-EAAD-1A85-DC4F-AE14284375A7}"/>
              </a:ext>
            </a:extLst>
          </p:cNvPr>
          <p:cNvSpPr txBox="1">
            <a:spLocks/>
          </p:cNvSpPr>
          <p:nvPr/>
        </p:nvSpPr>
        <p:spPr>
          <a:xfrm>
            <a:off x="906483" y="374138"/>
            <a:ext cx="10903077" cy="64136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solidFill>
                  <a:schemeClr val="accent1">
                    <a:lumMod val="75000"/>
                  </a:schemeClr>
                </a:solidFill>
                <a:latin typeface="+mn-lt"/>
              </a:rPr>
              <a:t>HubSpot – Field Definitions (Cont.)</a:t>
            </a:r>
          </a:p>
        </p:txBody>
      </p:sp>
      <p:sp>
        <p:nvSpPr>
          <p:cNvPr id="5" name="TextBox 4">
            <a:extLst>
              <a:ext uri="{FF2B5EF4-FFF2-40B4-BE49-F238E27FC236}">
                <a16:creationId xmlns:a16="http://schemas.microsoft.com/office/drawing/2014/main" id="{57D71D0A-E4C6-360D-B3B6-AB7C7A57A7FB}"/>
              </a:ext>
            </a:extLst>
          </p:cNvPr>
          <p:cNvSpPr txBox="1"/>
          <p:nvPr/>
        </p:nvSpPr>
        <p:spPr>
          <a:xfrm>
            <a:off x="906483" y="1251570"/>
            <a:ext cx="4427517" cy="4832092"/>
          </a:xfrm>
          <a:prstGeom prst="rect">
            <a:avLst/>
          </a:prstGeom>
          <a:noFill/>
        </p:spPr>
        <p:txBody>
          <a:bodyPr wrap="square">
            <a:spAutoFit/>
          </a:bodyPr>
          <a:lstStyle/>
          <a:p>
            <a:r>
              <a:rPr lang="en-US" sz="1400" dirty="0"/>
              <a:t>When your deal is ready to Submit (move to Deal Stage – 90%), your pop-up with the required fields will be presented.  Other than the fields mentioned throughout this instruction, which should be review and updated as needed, you will notice a few new pieces of information needed to submit your deal.  See below:</a:t>
            </a:r>
          </a:p>
          <a:p>
            <a:endParaRPr lang="en-US" sz="1400" b="1" dirty="0"/>
          </a:p>
          <a:p>
            <a:r>
              <a:rPr lang="en-US" sz="1400" b="1" dirty="0"/>
              <a:t>SPECIAL IMPLEMENTATION INSTRUCTIONS:  </a:t>
            </a:r>
          </a:p>
          <a:p>
            <a:r>
              <a:rPr lang="en-US" sz="1400" dirty="0"/>
              <a:t>This is a free-form multi-line text field where you will use this opportunity to provide any/all information you want to communicate to Implementation and Deployment as we process your deal.  </a:t>
            </a:r>
          </a:p>
          <a:p>
            <a:endParaRPr lang="en-US" sz="1400" dirty="0"/>
          </a:p>
          <a:p>
            <a:r>
              <a:rPr lang="en-US" sz="1400" dirty="0"/>
              <a:t>$0 quote needs quote or update (Please detail what is required) – If none, just say n/a:  This was most commonly used for CPR3 and our $0 cost bundles. We did not want the reps to have to take two steps to close a deal, for example, (Recommendation Request &amp; Order Submission). We would either create the Recommendation at that point in the process and provide a notification to the sales rep when ready, or we can update the quantity so that the deal reflects the correct quantity.</a:t>
            </a:r>
          </a:p>
        </p:txBody>
      </p:sp>
      <p:sp>
        <p:nvSpPr>
          <p:cNvPr id="6" name="TextBox 5">
            <a:extLst>
              <a:ext uri="{FF2B5EF4-FFF2-40B4-BE49-F238E27FC236}">
                <a16:creationId xmlns:a16="http://schemas.microsoft.com/office/drawing/2014/main" id="{61335321-49B3-7AD2-6098-5991B70CF956}"/>
              </a:ext>
            </a:extLst>
          </p:cNvPr>
          <p:cNvSpPr txBox="1"/>
          <p:nvPr/>
        </p:nvSpPr>
        <p:spPr>
          <a:xfrm>
            <a:off x="5781675" y="1251570"/>
            <a:ext cx="6096000" cy="523220"/>
          </a:xfrm>
          <a:prstGeom prst="rect">
            <a:avLst/>
          </a:prstGeom>
          <a:noFill/>
        </p:spPr>
        <p:txBody>
          <a:bodyPr wrap="square">
            <a:spAutoFit/>
          </a:bodyPr>
          <a:lstStyle/>
          <a:p>
            <a:pPr marL="0" marR="0">
              <a:buNone/>
            </a:pPr>
            <a:r>
              <a:rPr lang="en-US" sz="1400" b="1" kern="100" dirty="0">
                <a:effectLst/>
                <a:ea typeface="Aptos" panose="020B0004020202020204" pitchFamily="34" charset="0"/>
                <a:cs typeface="Times New Roman" panose="02020603050405020304" pitchFamily="18" charset="0"/>
              </a:rPr>
              <a:t>CONFIRM Attachments Provided:  </a:t>
            </a:r>
          </a:p>
          <a:p>
            <a:pPr marL="0" marR="0">
              <a:buNone/>
            </a:pPr>
            <a:r>
              <a:rPr lang="en-US" sz="1400" kern="100" dirty="0">
                <a:effectLst/>
                <a:ea typeface="Aptos" panose="020B0004020202020204" pitchFamily="34" charset="0"/>
                <a:cs typeface="Times New Roman" panose="02020603050405020304" pitchFamily="18" charset="0"/>
              </a:rPr>
              <a:t>This is a multi-select field that is mandatory.  Please select all that apply:</a:t>
            </a:r>
          </a:p>
        </p:txBody>
      </p:sp>
      <p:pic>
        <p:nvPicPr>
          <p:cNvPr id="8" name="Picture 7">
            <a:extLst>
              <a:ext uri="{FF2B5EF4-FFF2-40B4-BE49-F238E27FC236}">
                <a16:creationId xmlns:a16="http://schemas.microsoft.com/office/drawing/2014/main" id="{86337D7D-7A14-70D6-A8F2-1456C68A4EA3}"/>
              </a:ext>
            </a:extLst>
          </p:cNvPr>
          <p:cNvPicPr>
            <a:picLocks noChangeAspect="1"/>
          </p:cNvPicPr>
          <p:nvPr/>
        </p:nvPicPr>
        <p:blipFill>
          <a:blip r:embed="rId2"/>
          <a:stretch>
            <a:fillRect/>
          </a:stretch>
        </p:blipFill>
        <p:spPr>
          <a:xfrm>
            <a:off x="5781675" y="1774790"/>
            <a:ext cx="5791201" cy="4059210"/>
          </a:xfrm>
          <a:prstGeom prst="rect">
            <a:avLst/>
          </a:prstGeom>
        </p:spPr>
      </p:pic>
      <p:sp>
        <p:nvSpPr>
          <p:cNvPr id="11" name="Oval 10">
            <a:extLst>
              <a:ext uri="{FF2B5EF4-FFF2-40B4-BE49-F238E27FC236}">
                <a16:creationId xmlns:a16="http://schemas.microsoft.com/office/drawing/2014/main" id="{062987FF-6CC7-A8C8-B569-4DDB3679B68A}"/>
              </a:ext>
            </a:extLst>
          </p:cNvPr>
          <p:cNvSpPr/>
          <p:nvPr/>
        </p:nvSpPr>
        <p:spPr>
          <a:xfrm>
            <a:off x="307179" y="2582157"/>
            <a:ext cx="623890" cy="4572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25</a:t>
            </a:r>
          </a:p>
        </p:txBody>
      </p:sp>
      <p:sp>
        <p:nvSpPr>
          <p:cNvPr id="12" name="Oval 11">
            <a:extLst>
              <a:ext uri="{FF2B5EF4-FFF2-40B4-BE49-F238E27FC236}">
                <a16:creationId xmlns:a16="http://schemas.microsoft.com/office/drawing/2014/main" id="{D0B7D1C6-FBA0-8FC0-6A29-4E5997E0DB0E}"/>
              </a:ext>
            </a:extLst>
          </p:cNvPr>
          <p:cNvSpPr/>
          <p:nvPr/>
        </p:nvSpPr>
        <p:spPr>
          <a:xfrm>
            <a:off x="5226534" y="1199555"/>
            <a:ext cx="623890" cy="4572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26</a:t>
            </a:r>
          </a:p>
        </p:txBody>
      </p:sp>
    </p:spTree>
    <p:extLst>
      <p:ext uri="{BB962C8B-B14F-4D97-AF65-F5344CB8AC3E}">
        <p14:creationId xmlns:p14="http://schemas.microsoft.com/office/powerpoint/2010/main" val="28848538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29973-2E69-7142-9200-D3C668B61A05}"/>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3A8FC99A-ABD2-1C43-336A-96F583A4D469}"/>
              </a:ext>
            </a:extLst>
          </p:cNvPr>
          <p:cNvSpPr txBox="1">
            <a:spLocks/>
          </p:cNvSpPr>
          <p:nvPr/>
        </p:nvSpPr>
        <p:spPr>
          <a:xfrm>
            <a:off x="906483" y="374138"/>
            <a:ext cx="10903077" cy="64136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solidFill>
                  <a:schemeClr val="accent1">
                    <a:lumMod val="75000"/>
                  </a:schemeClr>
                </a:solidFill>
                <a:latin typeface="+mn-lt"/>
              </a:rPr>
              <a:t>HubSpot – Field Definitions (Cont.)</a:t>
            </a:r>
          </a:p>
        </p:txBody>
      </p:sp>
      <p:sp>
        <p:nvSpPr>
          <p:cNvPr id="5" name="TextBox 4">
            <a:extLst>
              <a:ext uri="{FF2B5EF4-FFF2-40B4-BE49-F238E27FC236}">
                <a16:creationId xmlns:a16="http://schemas.microsoft.com/office/drawing/2014/main" id="{49B25660-CF3B-00FC-9D18-5BF5DC7AB492}"/>
              </a:ext>
            </a:extLst>
          </p:cNvPr>
          <p:cNvSpPr txBox="1"/>
          <p:nvPr/>
        </p:nvSpPr>
        <p:spPr>
          <a:xfrm>
            <a:off x="906483" y="1251570"/>
            <a:ext cx="10903077" cy="1169551"/>
          </a:xfrm>
          <a:prstGeom prst="rect">
            <a:avLst/>
          </a:prstGeom>
          <a:noFill/>
        </p:spPr>
        <p:txBody>
          <a:bodyPr wrap="square">
            <a:spAutoFit/>
          </a:bodyPr>
          <a:lstStyle/>
          <a:p>
            <a:r>
              <a:rPr lang="en-US" sz="1400" b="1" dirty="0"/>
              <a:t>Kick-off Call Scheduled – Status:   </a:t>
            </a:r>
          </a:p>
          <a:p>
            <a:r>
              <a:rPr lang="en-US" sz="1400" dirty="0"/>
              <a:t>Whenever possible, we ask that the sales rep schedule the Implementation Kick-Off Call.  Given the established relationship between the sales rep and the customer, it would be a warmer hand-off to the Implementation Team.  When this call takes place, the sales rep only need join for the first few minutes to do introductions.  At that point you are welcome to log-off of the call and leave it in the hands of the implementation team to walk the customer through the kick-off call.</a:t>
            </a:r>
          </a:p>
        </p:txBody>
      </p:sp>
      <p:pic>
        <p:nvPicPr>
          <p:cNvPr id="3" name="Picture 2">
            <a:extLst>
              <a:ext uri="{FF2B5EF4-FFF2-40B4-BE49-F238E27FC236}">
                <a16:creationId xmlns:a16="http://schemas.microsoft.com/office/drawing/2014/main" id="{C89185AE-5681-2389-4D4E-4F09BCB41421}"/>
              </a:ext>
            </a:extLst>
          </p:cNvPr>
          <p:cNvPicPr>
            <a:picLocks noChangeAspect="1"/>
          </p:cNvPicPr>
          <p:nvPr/>
        </p:nvPicPr>
        <p:blipFill>
          <a:blip r:embed="rId2"/>
          <a:stretch>
            <a:fillRect/>
          </a:stretch>
        </p:blipFill>
        <p:spPr>
          <a:xfrm>
            <a:off x="2268537" y="2752619"/>
            <a:ext cx="7331075" cy="2438611"/>
          </a:xfrm>
          <a:prstGeom prst="rect">
            <a:avLst/>
          </a:prstGeom>
        </p:spPr>
      </p:pic>
      <p:sp>
        <p:nvSpPr>
          <p:cNvPr id="9" name="Oval 8">
            <a:extLst>
              <a:ext uri="{FF2B5EF4-FFF2-40B4-BE49-F238E27FC236}">
                <a16:creationId xmlns:a16="http://schemas.microsoft.com/office/drawing/2014/main" id="{07F3BB4B-370A-C6CB-C441-A24E1911D790}"/>
              </a:ext>
            </a:extLst>
          </p:cNvPr>
          <p:cNvSpPr/>
          <p:nvPr/>
        </p:nvSpPr>
        <p:spPr>
          <a:xfrm>
            <a:off x="282593" y="1251570"/>
            <a:ext cx="623890" cy="4572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27</a:t>
            </a:r>
          </a:p>
        </p:txBody>
      </p:sp>
    </p:spTree>
    <p:extLst>
      <p:ext uri="{BB962C8B-B14F-4D97-AF65-F5344CB8AC3E}">
        <p14:creationId xmlns:p14="http://schemas.microsoft.com/office/powerpoint/2010/main" val="5381428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20490-22B4-F70E-5654-6797ABCE2AA5}"/>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DF7F377-DA5E-8EB8-E446-61492A1A2D98}"/>
              </a:ext>
            </a:extLst>
          </p:cNvPr>
          <p:cNvSpPr txBox="1">
            <a:spLocks/>
          </p:cNvSpPr>
          <p:nvPr/>
        </p:nvSpPr>
        <p:spPr>
          <a:xfrm>
            <a:off x="906483" y="374138"/>
            <a:ext cx="10903077" cy="64136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solidFill>
                  <a:schemeClr val="accent1">
                    <a:lumMod val="75000"/>
                  </a:schemeClr>
                </a:solidFill>
                <a:latin typeface="+mn-lt"/>
              </a:rPr>
              <a:t>HubSpot – Field Definitions (Cont.)</a:t>
            </a:r>
          </a:p>
        </p:txBody>
      </p:sp>
      <p:sp>
        <p:nvSpPr>
          <p:cNvPr id="5" name="TextBox 4">
            <a:extLst>
              <a:ext uri="{FF2B5EF4-FFF2-40B4-BE49-F238E27FC236}">
                <a16:creationId xmlns:a16="http://schemas.microsoft.com/office/drawing/2014/main" id="{FDC6857C-4492-D591-B8B0-81A3C53BA06C}"/>
              </a:ext>
            </a:extLst>
          </p:cNvPr>
          <p:cNvSpPr txBox="1"/>
          <p:nvPr/>
        </p:nvSpPr>
        <p:spPr>
          <a:xfrm>
            <a:off x="1666875" y="1251570"/>
            <a:ext cx="10142685" cy="523220"/>
          </a:xfrm>
          <a:prstGeom prst="rect">
            <a:avLst/>
          </a:prstGeom>
          <a:noFill/>
        </p:spPr>
        <p:txBody>
          <a:bodyPr wrap="square">
            <a:spAutoFit/>
          </a:bodyPr>
          <a:lstStyle/>
          <a:p>
            <a:r>
              <a:rPr lang="en-US" sz="1400" b="1" dirty="0"/>
              <a:t>Payment Type:</a:t>
            </a:r>
          </a:p>
          <a:p>
            <a:r>
              <a:rPr lang="en-US" sz="1400" dirty="0"/>
              <a:t>This is a drop-down select field that is mandatory.  Below are the options and related information:</a:t>
            </a:r>
          </a:p>
        </p:txBody>
      </p:sp>
      <p:pic>
        <p:nvPicPr>
          <p:cNvPr id="8" name="Picture 7">
            <a:extLst>
              <a:ext uri="{FF2B5EF4-FFF2-40B4-BE49-F238E27FC236}">
                <a16:creationId xmlns:a16="http://schemas.microsoft.com/office/drawing/2014/main" id="{622DC3F3-F7B8-F8B5-CE53-48622D61A82E}"/>
              </a:ext>
            </a:extLst>
          </p:cNvPr>
          <p:cNvPicPr>
            <a:picLocks noChangeAspect="1"/>
          </p:cNvPicPr>
          <p:nvPr/>
        </p:nvPicPr>
        <p:blipFill>
          <a:blip r:embed="rId2"/>
          <a:stretch>
            <a:fillRect/>
          </a:stretch>
        </p:blipFill>
        <p:spPr>
          <a:xfrm>
            <a:off x="1752600" y="1843071"/>
            <a:ext cx="7172325" cy="3763359"/>
          </a:xfrm>
          <a:prstGeom prst="rect">
            <a:avLst/>
          </a:prstGeom>
        </p:spPr>
      </p:pic>
      <p:sp>
        <p:nvSpPr>
          <p:cNvPr id="10" name="Oval 9">
            <a:extLst>
              <a:ext uri="{FF2B5EF4-FFF2-40B4-BE49-F238E27FC236}">
                <a16:creationId xmlns:a16="http://schemas.microsoft.com/office/drawing/2014/main" id="{3795AE9C-0315-A8D5-9FE5-3F6FD2831E66}"/>
              </a:ext>
            </a:extLst>
          </p:cNvPr>
          <p:cNvSpPr/>
          <p:nvPr/>
        </p:nvSpPr>
        <p:spPr>
          <a:xfrm>
            <a:off x="1042985" y="1251570"/>
            <a:ext cx="623890" cy="4572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28</a:t>
            </a:r>
          </a:p>
        </p:txBody>
      </p:sp>
    </p:spTree>
    <p:extLst>
      <p:ext uri="{BB962C8B-B14F-4D97-AF65-F5344CB8AC3E}">
        <p14:creationId xmlns:p14="http://schemas.microsoft.com/office/powerpoint/2010/main" val="17311884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4D13A-9663-936A-2286-639C0351C139}"/>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DD24770-0BBD-FDE5-83C9-27A901597B3E}"/>
              </a:ext>
            </a:extLst>
          </p:cNvPr>
          <p:cNvSpPr txBox="1">
            <a:spLocks/>
          </p:cNvSpPr>
          <p:nvPr/>
        </p:nvSpPr>
        <p:spPr>
          <a:xfrm>
            <a:off x="906483" y="374138"/>
            <a:ext cx="10903077" cy="64136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solidFill>
                  <a:schemeClr val="accent1">
                    <a:lumMod val="75000"/>
                  </a:schemeClr>
                </a:solidFill>
                <a:latin typeface="+mn-lt"/>
              </a:rPr>
              <a:t>HubSpot – Field Definitions (Cont.)</a:t>
            </a:r>
          </a:p>
        </p:txBody>
      </p:sp>
      <p:sp>
        <p:nvSpPr>
          <p:cNvPr id="5" name="TextBox 4">
            <a:extLst>
              <a:ext uri="{FF2B5EF4-FFF2-40B4-BE49-F238E27FC236}">
                <a16:creationId xmlns:a16="http://schemas.microsoft.com/office/drawing/2014/main" id="{326CA6DB-E7BF-16D2-F672-5049D32F43BA}"/>
              </a:ext>
            </a:extLst>
          </p:cNvPr>
          <p:cNvSpPr txBox="1"/>
          <p:nvPr/>
        </p:nvSpPr>
        <p:spPr>
          <a:xfrm>
            <a:off x="1343025" y="1251570"/>
            <a:ext cx="9763125" cy="2462213"/>
          </a:xfrm>
          <a:prstGeom prst="rect">
            <a:avLst/>
          </a:prstGeom>
          <a:noFill/>
        </p:spPr>
        <p:txBody>
          <a:bodyPr wrap="square">
            <a:spAutoFit/>
          </a:bodyPr>
          <a:lstStyle/>
          <a:p>
            <a:r>
              <a:rPr lang="en-US" sz="1400" b="1" dirty="0"/>
              <a:t>SHIPPING Address (USE FULL ADDRESS):  </a:t>
            </a:r>
          </a:p>
          <a:p>
            <a:r>
              <a:rPr lang="en-US" sz="1400" dirty="0"/>
              <a:t>This is a free-form text multi-line field that is mandatory.  The sales rep should confirm this with the customer.  We do not want to assume that any address associated with the Company or the Contact is the address where the customer wants their order shipped to.</a:t>
            </a:r>
          </a:p>
          <a:p>
            <a:endParaRPr lang="en-US" sz="1400" dirty="0"/>
          </a:p>
          <a:p>
            <a:r>
              <a:rPr lang="en-US" sz="1400" b="1" dirty="0"/>
              <a:t>BILLING Address (USE FULL ADDRESS):  </a:t>
            </a:r>
          </a:p>
          <a:p>
            <a:r>
              <a:rPr lang="en-US" sz="1400" dirty="0"/>
              <a:t>This is a free-form text multi-line field that is mandatory.  The sales rep should confirm this with the customer.  We do not want to assume that any address associated with the Company or the Contact is the correct billing address. </a:t>
            </a:r>
          </a:p>
          <a:p>
            <a:endParaRPr lang="en-US" sz="1400" dirty="0"/>
          </a:p>
          <a:p>
            <a:r>
              <a:rPr lang="en-US" sz="1400" b="1" dirty="0"/>
              <a:t>BILLING Point of Contact (must be in contacts):  </a:t>
            </a:r>
          </a:p>
          <a:p>
            <a:r>
              <a:rPr lang="en-US" sz="1400" dirty="0"/>
              <a:t>This is a free-form text field that is mandatory.  Please let us know which Contact on the account is the Billing point of contact.</a:t>
            </a:r>
          </a:p>
        </p:txBody>
      </p:sp>
      <p:sp>
        <p:nvSpPr>
          <p:cNvPr id="7" name="Oval 6">
            <a:extLst>
              <a:ext uri="{FF2B5EF4-FFF2-40B4-BE49-F238E27FC236}">
                <a16:creationId xmlns:a16="http://schemas.microsoft.com/office/drawing/2014/main" id="{5BA2F74A-89A6-B230-45D8-AFE109BF1D5D}"/>
              </a:ext>
            </a:extLst>
          </p:cNvPr>
          <p:cNvSpPr/>
          <p:nvPr/>
        </p:nvSpPr>
        <p:spPr>
          <a:xfrm>
            <a:off x="773905" y="3101964"/>
            <a:ext cx="623890" cy="4572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31</a:t>
            </a:r>
          </a:p>
        </p:txBody>
      </p:sp>
      <p:sp>
        <p:nvSpPr>
          <p:cNvPr id="9" name="Oval 8">
            <a:extLst>
              <a:ext uri="{FF2B5EF4-FFF2-40B4-BE49-F238E27FC236}">
                <a16:creationId xmlns:a16="http://schemas.microsoft.com/office/drawing/2014/main" id="{D307AF55-8D69-0D96-3F9B-82C87EE66A60}"/>
              </a:ext>
            </a:extLst>
          </p:cNvPr>
          <p:cNvSpPr/>
          <p:nvPr/>
        </p:nvSpPr>
        <p:spPr>
          <a:xfrm>
            <a:off x="773905" y="2254076"/>
            <a:ext cx="623890" cy="4572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30</a:t>
            </a:r>
          </a:p>
        </p:txBody>
      </p:sp>
      <p:sp>
        <p:nvSpPr>
          <p:cNvPr id="10" name="Oval 9">
            <a:extLst>
              <a:ext uri="{FF2B5EF4-FFF2-40B4-BE49-F238E27FC236}">
                <a16:creationId xmlns:a16="http://schemas.microsoft.com/office/drawing/2014/main" id="{8F093B2A-5CAB-1A4A-6266-0E2597005336}"/>
              </a:ext>
            </a:extLst>
          </p:cNvPr>
          <p:cNvSpPr/>
          <p:nvPr/>
        </p:nvSpPr>
        <p:spPr>
          <a:xfrm>
            <a:off x="773905" y="1177588"/>
            <a:ext cx="623890" cy="4572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29</a:t>
            </a:r>
          </a:p>
        </p:txBody>
      </p:sp>
    </p:spTree>
    <p:extLst>
      <p:ext uri="{BB962C8B-B14F-4D97-AF65-F5344CB8AC3E}">
        <p14:creationId xmlns:p14="http://schemas.microsoft.com/office/powerpoint/2010/main" val="1520275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19760-1979-4609-4E2F-9CF0CC12F13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49EDFA9-CE95-61CC-A3BE-E7348E2D121A}"/>
              </a:ext>
            </a:extLst>
          </p:cNvPr>
          <p:cNvPicPr>
            <a:picLocks noChangeAspect="1"/>
          </p:cNvPicPr>
          <p:nvPr/>
        </p:nvPicPr>
        <p:blipFill rotWithShape="1">
          <a:blip r:embed="rId2"/>
          <a:srcRect b="25006"/>
          <a:stretch>
            <a:fillRect/>
          </a:stretch>
        </p:blipFill>
        <p:spPr bwMode="auto">
          <a:xfrm>
            <a:off x="1288297" y="1223911"/>
            <a:ext cx="4429125" cy="1815882"/>
          </a:xfrm>
          <a:prstGeom prst="rect">
            <a:avLst/>
          </a:prstGeom>
          <a:ln w="28575">
            <a:solidFill>
              <a:schemeClr val="accent1"/>
            </a:solidFill>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sp>
        <p:nvSpPr>
          <p:cNvPr id="4" name="Title 1">
            <a:extLst>
              <a:ext uri="{FF2B5EF4-FFF2-40B4-BE49-F238E27FC236}">
                <a16:creationId xmlns:a16="http://schemas.microsoft.com/office/drawing/2014/main" id="{7E71B7D9-7A52-0286-39D2-81A44B91A7E9}"/>
              </a:ext>
            </a:extLst>
          </p:cNvPr>
          <p:cNvSpPr txBox="1">
            <a:spLocks/>
          </p:cNvSpPr>
          <p:nvPr/>
        </p:nvSpPr>
        <p:spPr>
          <a:xfrm>
            <a:off x="906483" y="374138"/>
            <a:ext cx="10903077" cy="64136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solidFill>
                  <a:schemeClr val="accent1">
                    <a:lumMod val="75000"/>
                  </a:schemeClr>
                </a:solidFill>
                <a:latin typeface="+mn-lt"/>
              </a:rPr>
              <a:t>HubSpot – How to Create a Deal (Cont.)</a:t>
            </a:r>
          </a:p>
        </p:txBody>
      </p:sp>
      <p:sp>
        <p:nvSpPr>
          <p:cNvPr id="20" name="Rectangle 19">
            <a:extLst>
              <a:ext uri="{FF2B5EF4-FFF2-40B4-BE49-F238E27FC236}">
                <a16:creationId xmlns:a16="http://schemas.microsoft.com/office/drawing/2014/main" id="{51F9E2B3-E516-D457-8934-1AA4FBDE0412}"/>
              </a:ext>
            </a:extLst>
          </p:cNvPr>
          <p:cNvSpPr/>
          <p:nvPr/>
        </p:nvSpPr>
        <p:spPr>
          <a:xfrm>
            <a:off x="1443118" y="1859080"/>
            <a:ext cx="4119480" cy="37261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TextBox 5">
            <a:extLst>
              <a:ext uri="{FF2B5EF4-FFF2-40B4-BE49-F238E27FC236}">
                <a16:creationId xmlns:a16="http://schemas.microsoft.com/office/drawing/2014/main" id="{115144B5-1DC6-9B43-9FE9-171C365ABA8B}"/>
              </a:ext>
            </a:extLst>
          </p:cNvPr>
          <p:cNvSpPr txBox="1"/>
          <p:nvPr/>
        </p:nvSpPr>
        <p:spPr>
          <a:xfrm>
            <a:off x="6272119" y="1110750"/>
            <a:ext cx="5453155" cy="1815882"/>
          </a:xfrm>
          <a:prstGeom prst="rect">
            <a:avLst/>
          </a:prstGeom>
          <a:noFill/>
          <a:ln>
            <a:noFill/>
          </a:ln>
        </p:spPr>
        <p:txBody>
          <a:bodyPr wrap="square">
            <a:spAutoFit/>
          </a:bodyPr>
          <a:lstStyle/>
          <a:p>
            <a:pPr marL="0" marR="0">
              <a:buNone/>
            </a:pPr>
            <a:r>
              <a:rPr lang="en-US" sz="1400" b="1" kern="100" dirty="0">
                <a:effectLst/>
                <a:ea typeface="Aptos" panose="020B0004020202020204" pitchFamily="34" charset="0"/>
                <a:cs typeface="Times New Roman" panose="02020603050405020304" pitchFamily="18" charset="0"/>
              </a:rPr>
              <a:t>Deal Name:  </a:t>
            </a:r>
          </a:p>
          <a:p>
            <a:pPr marL="0" marR="0">
              <a:buNone/>
            </a:pPr>
            <a:r>
              <a:rPr lang="en-US" sz="1400" kern="100" dirty="0">
                <a:effectLst/>
                <a:ea typeface="Aptos" panose="020B0004020202020204" pitchFamily="34" charset="0"/>
                <a:cs typeface="Times New Roman" panose="02020603050405020304" pitchFamily="18" charset="0"/>
              </a:rPr>
              <a:t>This is a default starting point where the Company Name is pre-populated.  After the dash, “New Deal” can be removed and replaced with the quantity and type of devices so that at a glance, Deal Name will describe the full opportunity.  </a:t>
            </a:r>
            <a:r>
              <a:rPr lang="en-US" sz="1400" b="1" i="1" kern="100" dirty="0">
                <a:effectLst/>
                <a:ea typeface="Aptos" panose="020B0004020202020204" pitchFamily="34" charset="0"/>
                <a:cs typeface="Times New Roman" panose="02020603050405020304" pitchFamily="18" charset="0"/>
              </a:rPr>
              <a:t>Example:  “ABC Company – 20 Crosswalk”</a:t>
            </a:r>
          </a:p>
          <a:p>
            <a:pPr marL="0" marR="0">
              <a:buNone/>
            </a:pPr>
            <a:endParaRPr lang="en-US" sz="1400" kern="100" dirty="0">
              <a:effectLst/>
              <a:ea typeface="Aptos" panose="020B0004020202020204" pitchFamily="34" charset="0"/>
              <a:cs typeface="Times New Roman" panose="02020603050405020304" pitchFamily="18" charset="0"/>
            </a:endParaRPr>
          </a:p>
          <a:p>
            <a:pPr marL="0" marR="0">
              <a:buNone/>
            </a:pPr>
            <a:r>
              <a:rPr lang="en-US" sz="1400" b="1" kern="100" dirty="0">
                <a:effectLst/>
                <a:ea typeface="Aptos" panose="020B0004020202020204" pitchFamily="34" charset="0"/>
                <a:cs typeface="Times New Roman" panose="02020603050405020304" pitchFamily="18" charset="0"/>
              </a:rPr>
              <a:t>Pipeline:  </a:t>
            </a:r>
          </a:p>
          <a:p>
            <a:pPr marL="0" marR="0">
              <a:buNone/>
            </a:pPr>
            <a:r>
              <a:rPr lang="en-US" sz="1400" kern="100" dirty="0">
                <a:effectLst/>
                <a:ea typeface="Aptos" panose="020B0004020202020204" pitchFamily="34" charset="0"/>
                <a:cs typeface="Times New Roman" panose="02020603050405020304" pitchFamily="18" charset="0"/>
              </a:rPr>
              <a:t>You should </a:t>
            </a:r>
            <a:r>
              <a:rPr lang="en-US" sz="1400" b="1" kern="100" dirty="0">
                <a:effectLst/>
                <a:ea typeface="Aptos" panose="020B0004020202020204" pitchFamily="34" charset="0"/>
                <a:cs typeface="Times New Roman" panose="02020603050405020304" pitchFamily="18" charset="0"/>
              </a:rPr>
              <a:t>ALWAYS</a:t>
            </a:r>
            <a:r>
              <a:rPr lang="en-US" sz="1400" kern="100" dirty="0">
                <a:effectLst/>
                <a:ea typeface="Aptos" panose="020B0004020202020204" pitchFamily="34" charset="0"/>
                <a:cs typeface="Times New Roman" panose="02020603050405020304" pitchFamily="18" charset="0"/>
              </a:rPr>
              <a:t> select “Premier Sales” as the pipeline.  </a:t>
            </a:r>
          </a:p>
        </p:txBody>
      </p:sp>
      <p:pic>
        <p:nvPicPr>
          <p:cNvPr id="7" name="Picture 6">
            <a:extLst>
              <a:ext uri="{FF2B5EF4-FFF2-40B4-BE49-F238E27FC236}">
                <a16:creationId xmlns:a16="http://schemas.microsoft.com/office/drawing/2014/main" id="{44110228-6B9E-7A66-C501-DFF46408F307}"/>
              </a:ext>
            </a:extLst>
          </p:cNvPr>
          <p:cNvPicPr>
            <a:picLocks noChangeAspect="1"/>
          </p:cNvPicPr>
          <p:nvPr/>
        </p:nvPicPr>
        <p:blipFill rotWithShape="1">
          <a:blip r:embed="rId3"/>
          <a:srcRect b="58767"/>
          <a:stretch>
            <a:fillRect/>
          </a:stretch>
        </p:blipFill>
        <p:spPr bwMode="auto">
          <a:xfrm>
            <a:off x="1288296" y="3463647"/>
            <a:ext cx="4429125" cy="2587107"/>
          </a:xfrm>
          <a:prstGeom prst="rect">
            <a:avLst/>
          </a:prstGeom>
          <a:ln w="28575">
            <a:solidFill>
              <a:schemeClr val="accent1"/>
            </a:solidFill>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sp>
        <p:nvSpPr>
          <p:cNvPr id="8" name="TextBox 7">
            <a:extLst>
              <a:ext uri="{FF2B5EF4-FFF2-40B4-BE49-F238E27FC236}">
                <a16:creationId xmlns:a16="http://schemas.microsoft.com/office/drawing/2014/main" id="{517DC3EB-22F2-9F58-5019-D4A007EBB49D}"/>
              </a:ext>
            </a:extLst>
          </p:cNvPr>
          <p:cNvSpPr txBox="1"/>
          <p:nvPr/>
        </p:nvSpPr>
        <p:spPr>
          <a:xfrm>
            <a:off x="6272120" y="3429000"/>
            <a:ext cx="5629459" cy="2462213"/>
          </a:xfrm>
          <a:prstGeom prst="rect">
            <a:avLst/>
          </a:prstGeom>
          <a:noFill/>
        </p:spPr>
        <p:txBody>
          <a:bodyPr wrap="square">
            <a:spAutoFit/>
          </a:bodyPr>
          <a:lstStyle/>
          <a:p>
            <a:r>
              <a:rPr lang="en-US" sz="1400" b="1" dirty="0"/>
              <a:t>Provider (mandatory):  </a:t>
            </a:r>
          </a:p>
          <a:p>
            <a:r>
              <a:rPr lang="en-US" sz="1400" dirty="0"/>
              <a:t>If your deal has products that will be activated on T-Mobile, select “T-Mobile” as your Provider.  If you are selling equipment only that will NOT be activated, you would select “None”.  The other options listed include other Carriers that we may work with, albeit rarely.  Lastly, “To be determined” is an option; however, it is critical that this be updated when known.  </a:t>
            </a:r>
          </a:p>
          <a:p>
            <a:r>
              <a:rPr lang="en-US" sz="1400" dirty="0"/>
              <a:t>This field is critical to notify operations to DEAL REG your opportunity.  Compensation is higher for Premier Initiated deals, and timely entry of DEAL REG is critical to ensure we are the first to submit the deal for T-Mobile registration. </a:t>
            </a:r>
          </a:p>
        </p:txBody>
      </p:sp>
      <p:sp>
        <p:nvSpPr>
          <p:cNvPr id="10" name="Rectangle 9">
            <a:extLst>
              <a:ext uri="{FF2B5EF4-FFF2-40B4-BE49-F238E27FC236}">
                <a16:creationId xmlns:a16="http://schemas.microsoft.com/office/drawing/2014/main" id="{C7BE0996-2E00-36BF-0789-952B75CE57ED}"/>
              </a:ext>
            </a:extLst>
          </p:cNvPr>
          <p:cNvSpPr/>
          <p:nvPr/>
        </p:nvSpPr>
        <p:spPr>
          <a:xfrm>
            <a:off x="1552576" y="4536341"/>
            <a:ext cx="685800" cy="22751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2" name="Speech Bubble: Oval 11">
            <a:extLst>
              <a:ext uri="{FF2B5EF4-FFF2-40B4-BE49-F238E27FC236}">
                <a16:creationId xmlns:a16="http://schemas.microsoft.com/office/drawing/2014/main" id="{CD469846-3417-A98E-A114-99049FAC44B1}"/>
              </a:ext>
            </a:extLst>
          </p:cNvPr>
          <p:cNvSpPr/>
          <p:nvPr/>
        </p:nvSpPr>
        <p:spPr>
          <a:xfrm>
            <a:off x="3011636" y="3247656"/>
            <a:ext cx="2612271" cy="1432184"/>
          </a:xfrm>
          <a:prstGeom prst="wedgeEllipseCallout">
            <a:avLst>
              <a:gd name="adj1" fmla="val -72205"/>
              <a:gd name="adj2" fmla="val -2096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In this Deal creation process, you will be presented with fields to complete. Those that are mandatory are denoted with an asterisk next to the field. </a:t>
            </a:r>
          </a:p>
        </p:txBody>
      </p:sp>
      <p:sp>
        <p:nvSpPr>
          <p:cNvPr id="13" name="Oval 12">
            <a:extLst>
              <a:ext uri="{FF2B5EF4-FFF2-40B4-BE49-F238E27FC236}">
                <a16:creationId xmlns:a16="http://schemas.microsoft.com/office/drawing/2014/main" id="{DEEA2871-D591-AC10-B353-C1C65462EE68}"/>
              </a:ext>
            </a:extLst>
          </p:cNvPr>
          <p:cNvSpPr/>
          <p:nvPr/>
        </p:nvSpPr>
        <p:spPr>
          <a:xfrm>
            <a:off x="5901258" y="1060668"/>
            <a:ext cx="370861" cy="4572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3</a:t>
            </a:r>
          </a:p>
        </p:txBody>
      </p:sp>
      <p:sp>
        <p:nvSpPr>
          <p:cNvPr id="14" name="Oval 13">
            <a:extLst>
              <a:ext uri="{FF2B5EF4-FFF2-40B4-BE49-F238E27FC236}">
                <a16:creationId xmlns:a16="http://schemas.microsoft.com/office/drawing/2014/main" id="{3471C471-30E3-F542-4A89-5F4D328F5CD4}"/>
              </a:ext>
            </a:extLst>
          </p:cNvPr>
          <p:cNvSpPr/>
          <p:nvPr/>
        </p:nvSpPr>
        <p:spPr>
          <a:xfrm>
            <a:off x="5901257" y="3463647"/>
            <a:ext cx="370861" cy="4572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4</a:t>
            </a:r>
          </a:p>
        </p:txBody>
      </p:sp>
    </p:spTree>
    <p:extLst>
      <p:ext uri="{BB962C8B-B14F-4D97-AF65-F5344CB8AC3E}">
        <p14:creationId xmlns:p14="http://schemas.microsoft.com/office/powerpoint/2010/main" val="619749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54D66-E46F-54C4-FA3C-099AB433BF56}"/>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A11D170-470D-B330-0EE1-768A5BCFC8C6}"/>
              </a:ext>
            </a:extLst>
          </p:cNvPr>
          <p:cNvSpPr txBox="1">
            <a:spLocks/>
          </p:cNvSpPr>
          <p:nvPr/>
        </p:nvSpPr>
        <p:spPr>
          <a:xfrm>
            <a:off x="906483" y="374138"/>
            <a:ext cx="10903077" cy="64136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solidFill>
                  <a:schemeClr val="accent1">
                    <a:lumMod val="75000"/>
                  </a:schemeClr>
                </a:solidFill>
                <a:latin typeface="+mn-lt"/>
              </a:rPr>
              <a:t>HubSpot – How to Create a Deal (Cont.)</a:t>
            </a:r>
          </a:p>
        </p:txBody>
      </p:sp>
      <p:sp>
        <p:nvSpPr>
          <p:cNvPr id="6" name="TextBox 5">
            <a:extLst>
              <a:ext uri="{FF2B5EF4-FFF2-40B4-BE49-F238E27FC236}">
                <a16:creationId xmlns:a16="http://schemas.microsoft.com/office/drawing/2014/main" id="{7F04D6B4-79C7-14E3-F650-23641A10E842}"/>
              </a:ext>
            </a:extLst>
          </p:cNvPr>
          <p:cNvSpPr txBox="1"/>
          <p:nvPr/>
        </p:nvSpPr>
        <p:spPr>
          <a:xfrm>
            <a:off x="6272120" y="1383366"/>
            <a:ext cx="5227786" cy="1815882"/>
          </a:xfrm>
          <a:prstGeom prst="rect">
            <a:avLst/>
          </a:prstGeom>
          <a:noFill/>
          <a:ln>
            <a:noFill/>
          </a:ln>
        </p:spPr>
        <p:txBody>
          <a:bodyPr wrap="square">
            <a:spAutoFit/>
          </a:bodyPr>
          <a:lstStyle/>
          <a:p>
            <a:r>
              <a:rPr lang="en-US" sz="1400" b="1" dirty="0"/>
              <a:t>Initiator (mandatory):  </a:t>
            </a:r>
          </a:p>
          <a:p>
            <a:r>
              <a:rPr lang="en-US" sz="1400" dirty="0"/>
              <a:t>If you originate the deal, you would select “Premier Wireless”.  This is critical so that operations is notified systematically to DEAL REG with T-Mobile. </a:t>
            </a:r>
            <a:r>
              <a:rPr lang="en-US" sz="1400" b="1" dirty="0"/>
              <a:t>If the deal is originated by “T-Mobile”, it will be your responsibility to request the PT# </a:t>
            </a:r>
            <a:r>
              <a:rPr lang="en-US" sz="1400" dirty="0"/>
              <a:t>(Partner Teaming number) from the TMO rep you are working with. We will review later where/when that is entered.</a:t>
            </a:r>
          </a:p>
          <a:p>
            <a:pPr marL="0" marR="0">
              <a:buNone/>
            </a:pPr>
            <a:endParaRPr lang="en-US" sz="1400" b="1" kern="100" dirty="0">
              <a:effectLst/>
              <a:ea typeface="Aptos" panose="020B000402020202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8BBC8203-A63C-400C-3DBC-5D558C491642}"/>
              </a:ext>
            </a:extLst>
          </p:cNvPr>
          <p:cNvPicPr>
            <a:picLocks noChangeAspect="1"/>
          </p:cNvPicPr>
          <p:nvPr/>
        </p:nvPicPr>
        <p:blipFill rotWithShape="1">
          <a:blip r:embed="rId2"/>
          <a:srcRect b="58767"/>
          <a:stretch>
            <a:fillRect/>
          </a:stretch>
        </p:blipFill>
        <p:spPr bwMode="auto">
          <a:xfrm>
            <a:off x="1490756" y="1337927"/>
            <a:ext cx="4429125" cy="2203728"/>
          </a:xfrm>
          <a:prstGeom prst="rect">
            <a:avLst/>
          </a:prstGeom>
          <a:ln w="28575">
            <a:solidFill>
              <a:schemeClr val="accent1"/>
            </a:solidFill>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sp>
        <p:nvSpPr>
          <p:cNvPr id="10" name="Rectangle 9">
            <a:extLst>
              <a:ext uri="{FF2B5EF4-FFF2-40B4-BE49-F238E27FC236}">
                <a16:creationId xmlns:a16="http://schemas.microsoft.com/office/drawing/2014/main" id="{81B3FA26-CD4C-3C7A-00AC-48E519D309C5}"/>
              </a:ext>
            </a:extLst>
          </p:cNvPr>
          <p:cNvSpPr/>
          <p:nvPr/>
        </p:nvSpPr>
        <p:spPr>
          <a:xfrm>
            <a:off x="1781176" y="2869988"/>
            <a:ext cx="657224" cy="22221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2" name="Picture 1">
            <a:extLst>
              <a:ext uri="{FF2B5EF4-FFF2-40B4-BE49-F238E27FC236}">
                <a16:creationId xmlns:a16="http://schemas.microsoft.com/office/drawing/2014/main" id="{33A7893A-503C-75C2-1B8D-ABA10315FB3F}"/>
              </a:ext>
            </a:extLst>
          </p:cNvPr>
          <p:cNvPicPr>
            <a:picLocks noChangeAspect="1"/>
          </p:cNvPicPr>
          <p:nvPr/>
        </p:nvPicPr>
        <p:blipFill rotWithShape="1">
          <a:blip r:embed="rId2"/>
          <a:srcRect t="38197" b="47890"/>
          <a:stretch>
            <a:fillRect/>
          </a:stretch>
        </p:blipFill>
        <p:spPr bwMode="auto">
          <a:xfrm>
            <a:off x="1490756" y="3911599"/>
            <a:ext cx="4429125" cy="860425"/>
          </a:xfrm>
          <a:prstGeom prst="rect">
            <a:avLst/>
          </a:prstGeom>
          <a:ln w="28575">
            <a:solidFill>
              <a:schemeClr val="accent1"/>
            </a:solidFill>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sp>
        <p:nvSpPr>
          <p:cNvPr id="5" name="Rectangle 4">
            <a:extLst>
              <a:ext uri="{FF2B5EF4-FFF2-40B4-BE49-F238E27FC236}">
                <a16:creationId xmlns:a16="http://schemas.microsoft.com/office/drawing/2014/main" id="{D947C825-6580-1BE9-1657-CDDEB8F51E55}"/>
              </a:ext>
            </a:extLst>
          </p:cNvPr>
          <p:cNvSpPr/>
          <p:nvPr/>
        </p:nvSpPr>
        <p:spPr>
          <a:xfrm>
            <a:off x="1781176" y="4037921"/>
            <a:ext cx="904874" cy="21022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 name="TextBox 8">
            <a:extLst>
              <a:ext uri="{FF2B5EF4-FFF2-40B4-BE49-F238E27FC236}">
                <a16:creationId xmlns:a16="http://schemas.microsoft.com/office/drawing/2014/main" id="{141BFD5C-B0DF-C059-3E17-0071A13D5095}"/>
              </a:ext>
            </a:extLst>
          </p:cNvPr>
          <p:cNvSpPr txBox="1"/>
          <p:nvPr/>
        </p:nvSpPr>
        <p:spPr>
          <a:xfrm>
            <a:off x="6272120" y="3864083"/>
            <a:ext cx="5227786" cy="954107"/>
          </a:xfrm>
          <a:prstGeom prst="rect">
            <a:avLst/>
          </a:prstGeom>
          <a:noFill/>
          <a:ln>
            <a:noFill/>
          </a:ln>
        </p:spPr>
        <p:txBody>
          <a:bodyPr wrap="square">
            <a:spAutoFit/>
          </a:bodyPr>
          <a:lstStyle/>
          <a:p>
            <a:r>
              <a:rPr lang="en-US" sz="1400" b="1" dirty="0"/>
              <a:t>Lead Source (mandatory):  </a:t>
            </a:r>
          </a:p>
          <a:p>
            <a:r>
              <a:rPr lang="en-US" sz="1400" dirty="0"/>
              <a:t>You have the following options to select from – </a:t>
            </a:r>
            <a:r>
              <a:rPr lang="en-US" sz="1400" b="1" i="1" dirty="0"/>
              <a:t>see next slide</a:t>
            </a:r>
            <a:r>
              <a:rPr lang="en-US" sz="1400" dirty="0"/>
              <a:t>. Should you need an additional source added, please contact operations.</a:t>
            </a:r>
          </a:p>
          <a:p>
            <a:pPr marL="0" marR="0">
              <a:buNone/>
            </a:pPr>
            <a:endParaRPr lang="en-US" sz="1400" b="1" kern="100" dirty="0">
              <a:effectLst/>
              <a:ea typeface="Aptos" panose="020B0004020202020204" pitchFamily="34" charset="0"/>
              <a:cs typeface="Times New Roman" panose="02020603050405020304" pitchFamily="18" charset="0"/>
            </a:endParaRPr>
          </a:p>
        </p:txBody>
      </p:sp>
      <p:sp>
        <p:nvSpPr>
          <p:cNvPr id="11" name="Oval 10">
            <a:extLst>
              <a:ext uri="{FF2B5EF4-FFF2-40B4-BE49-F238E27FC236}">
                <a16:creationId xmlns:a16="http://schemas.microsoft.com/office/drawing/2014/main" id="{3D66F271-1A2C-BD05-BC4C-5421A840C391}"/>
              </a:ext>
            </a:extLst>
          </p:cNvPr>
          <p:cNvSpPr/>
          <p:nvPr/>
        </p:nvSpPr>
        <p:spPr>
          <a:xfrm>
            <a:off x="5967506" y="1337927"/>
            <a:ext cx="370861" cy="4572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5</a:t>
            </a:r>
          </a:p>
        </p:txBody>
      </p:sp>
      <p:sp>
        <p:nvSpPr>
          <p:cNvPr id="13" name="Oval 12">
            <a:extLst>
              <a:ext uri="{FF2B5EF4-FFF2-40B4-BE49-F238E27FC236}">
                <a16:creationId xmlns:a16="http://schemas.microsoft.com/office/drawing/2014/main" id="{E9FE8688-C6EE-FAA7-8286-F93FA1880E2D}"/>
              </a:ext>
            </a:extLst>
          </p:cNvPr>
          <p:cNvSpPr/>
          <p:nvPr/>
        </p:nvSpPr>
        <p:spPr>
          <a:xfrm>
            <a:off x="5967505" y="3797299"/>
            <a:ext cx="370861" cy="4572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6</a:t>
            </a:r>
          </a:p>
        </p:txBody>
      </p:sp>
    </p:spTree>
    <p:extLst>
      <p:ext uri="{BB962C8B-B14F-4D97-AF65-F5344CB8AC3E}">
        <p14:creationId xmlns:p14="http://schemas.microsoft.com/office/powerpoint/2010/main" val="12604338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E0785-CC22-302C-9015-0A2D9ACD933E}"/>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C3E335CA-05AA-EB22-9B06-AA8E938EFF77}"/>
              </a:ext>
            </a:extLst>
          </p:cNvPr>
          <p:cNvPicPr>
            <a:picLocks noChangeAspect="1"/>
          </p:cNvPicPr>
          <p:nvPr/>
        </p:nvPicPr>
        <p:blipFill rotWithShape="1">
          <a:blip r:embed="rId2"/>
          <a:srcRect t="38197" b="47890"/>
          <a:stretch>
            <a:fillRect/>
          </a:stretch>
        </p:blipFill>
        <p:spPr bwMode="auto">
          <a:xfrm>
            <a:off x="3549276" y="1579403"/>
            <a:ext cx="5093448" cy="1009215"/>
          </a:xfrm>
          <a:prstGeom prst="rect">
            <a:avLst/>
          </a:prstGeom>
          <a:ln w="28575">
            <a:solidFill>
              <a:schemeClr val="accent1"/>
            </a:solidFill>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sp>
        <p:nvSpPr>
          <p:cNvPr id="4" name="Title 1">
            <a:extLst>
              <a:ext uri="{FF2B5EF4-FFF2-40B4-BE49-F238E27FC236}">
                <a16:creationId xmlns:a16="http://schemas.microsoft.com/office/drawing/2014/main" id="{17F5DBEA-4503-A692-92DB-34B91BE9B9B3}"/>
              </a:ext>
            </a:extLst>
          </p:cNvPr>
          <p:cNvSpPr txBox="1">
            <a:spLocks/>
          </p:cNvSpPr>
          <p:nvPr/>
        </p:nvSpPr>
        <p:spPr>
          <a:xfrm>
            <a:off x="906483" y="374138"/>
            <a:ext cx="10903077" cy="64136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solidFill>
                  <a:schemeClr val="accent1">
                    <a:lumMod val="75000"/>
                  </a:schemeClr>
                </a:solidFill>
                <a:latin typeface="+mn-lt"/>
              </a:rPr>
              <a:t>HubSpot – How to Create a Deal (Cont.)</a:t>
            </a:r>
          </a:p>
        </p:txBody>
      </p:sp>
      <p:sp>
        <p:nvSpPr>
          <p:cNvPr id="6" name="TextBox 5">
            <a:extLst>
              <a:ext uri="{FF2B5EF4-FFF2-40B4-BE49-F238E27FC236}">
                <a16:creationId xmlns:a16="http://schemas.microsoft.com/office/drawing/2014/main" id="{04789D72-E6DC-CD89-BE02-F026EE9378E3}"/>
              </a:ext>
            </a:extLst>
          </p:cNvPr>
          <p:cNvSpPr txBox="1"/>
          <p:nvPr/>
        </p:nvSpPr>
        <p:spPr>
          <a:xfrm>
            <a:off x="1430047" y="2721606"/>
            <a:ext cx="9855947" cy="738664"/>
          </a:xfrm>
          <a:prstGeom prst="rect">
            <a:avLst/>
          </a:prstGeom>
          <a:noFill/>
          <a:ln>
            <a:noFill/>
          </a:ln>
        </p:spPr>
        <p:txBody>
          <a:bodyPr wrap="square">
            <a:spAutoFit/>
          </a:bodyPr>
          <a:lstStyle/>
          <a:p>
            <a:r>
              <a:rPr lang="en-US" sz="1400" b="1" dirty="0"/>
              <a:t>Lead Source (mandatory):  </a:t>
            </a:r>
          </a:p>
          <a:p>
            <a:r>
              <a:rPr lang="en-US" sz="1400" dirty="0"/>
              <a:t>You have the following options to select from. Should you need an additional source added, please contact operations.</a:t>
            </a:r>
          </a:p>
          <a:p>
            <a:pPr marL="0" marR="0">
              <a:buNone/>
            </a:pPr>
            <a:endParaRPr lang="en-US" sz="1400" b="1" kern="100" dirty="0">
              <a:effectLst/>
              <a:ea typeface="Aptos" panose="020B0004020202020204" pitchFamily="34" charset="0"/>
              <a:cs typeface="Times New Roman" panose="02020603050405020304" pitchFamily="18" charset="0"/>
            </a:endParaRPr>
          </a:p>
        </p:txBody>
      </p:sp>
      <p:sp>
        <p:nvSpPr>
          <p:cNvPr id="10" name="Rectangle 9">
            <a:extLst>
              <a:ext uri="{FF2B5EF4-FFF2-40B4-BE49-F238E27FC236}">
                <a16:creationId xmlns:a16="http://schemas.microsoft.com/office/drawing/2014/main" id="{C806CF2C-6057-E203-7B61-8BB42A756970}"/>
              </a:ext>
            </a:extLst>
          </p:cNvPr>
          <p:cNvSpPr/>
          <p:nvPr/>
        </p:nvSpPr>
        <p:spPr>
          <a:xfrm>
            <a:off x="3810000" y="1766567"/>
            <a:ext cx="1104900" cy="24133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TextBox 7">
            <a:extLst>
              <a:ext uri="{FF2B5EF4-FFF2-40B4-BE49-F238E27FC236}">
                <a16:creationId xmlns:a16="http://schemas.microsoft.com/office/drawing/2014/main" id="{E4FB8E8A-027A-0E92-1A7E-3F77C7E0AE93}"/>
              </a:ext>
            </a:extLst>
          </p:cNvPr>
          <p:cNvSpPr txBox="1"/>
          <p:nvPr/>
        </p:nvSpPr>
        <p:spPr>
          <a:xfrm>
            <a:off x="2283998" y="3224288"/>
            <a:ext cx="2724607" cy="1600438"/>
          </a:xfrm>
          <a:prstGeom prst="rect">
            <a:avLst/>
          </a:prstGeom>
          <a:noFill/>
        </p:spPr>
        <p:txBody>
          <a:bodyPr wrap="square">
            <a:spAutoFit/>
          </a:bodyPr>
          <a:lstStyle/>
          <a:p>
            <a:pPr marL="285750" lvl="0" indent="-285750">
              <a:buFont typeface="Arial" panose="020B0604020202020204" pitchFamily="34" charset="0"/>
              <a:buChar char="•"/>
            </a:pPr>
            <a:r>
              <a:rPr lang="en-US" sz="1400" dirty="0"/>
              <a:t>10X Campaign</a:t>
            </a:r>
          </a:p>
          <a:p>
            <a:pPr marL="285750" lvl="0" indent="-285750">
              <a:buFont typeface="Arial" panose="020B0604020202020204" pitchFamily="34" charset="0"/>
              <a:buChar char="•"/>
            </a:pPr>
            <a:r>
              <a:rPr lang="en-US" sz="1400" dirty="0"/>
              <a:t>Cold Calling</a:t>
            </a:r>
          </a:p>
          <a:p>
            <a:pPr marL="285750" lvl="0" indent="-285750">
              <a:buFont typeface="Arial" panose="020B0604020202020204" pitchFamily="34" charset="0"/>
              <a:buChar char="•"/>
            </a:pPr>
            <a:r>
              <a:rPr lang="en-US" sz="1400" dirty="0"/>
              <a:t>Cross-sell/Upsell/Pull-through</a:t>
            </a:r>
          </a:p>
          <a:p>
            <a:pPr marL="285750" lvl="0" indent="-285750">
              <a:buFont typeface="Arial" panose="020B0604020202020204" pitchFamily="34" charset="0"/>
              <a:buChar char="•"/>
            </a:pPr>
            <a:r>
              <a:rPr lang="en-US" sz="1400" dirty="0"/>
              <a:t>E-rate 470</a:t>
            </a:r>
          </a:p>
          <a:p>
            <a:pPr marL="285750" lvl="0" indent="-285750">
              <a:buFont typeface="Arial" panose="020B0604020202020204" pitchFamily="34" charset="0"/>
              <a:buChar char="•"/>
            </a:pPr>
            <a:r>
              <a:rPr lang="en-US" sz="1400" dirty="0"/>
              <a:t>Email Campaign</a:t>
            </a:r>
          </a:p>
          <a:p>
            <a:pPr marL="285750" lvl="0" indent="-285750">
              <a:buFont typeface="Arial" panose="020B0604020202020204" pitchFamily="34" charset="0"/>
              <a:buChar char="•"/>
            </a:pPr>
            <a:r>
              <a:rPr lang="en-US" sz="1400" dirty="0"/>
              <a:t>Existing Customer</a:t>
            </a:r>
          </a:p>
          <a:p>
            <a:pPr marL="285750" lvl="0" indent="-285750">
              <a:buFont typeface="Arial" panose="020B0604020202020204" pitchFamily="34" charset="0"/>
              <a:buChar char="•"/>
            </a:pPr>
            <a:r>
              <a:rPr lang="en-US" sz="1400" dirty="0"/>
              <a:t>Manufacturer </a:t>
            </a:r>
          </a:p>
        </p:txBody>
      </p:sp>
      <p:sp>
        <p:nvSpPr>
          <p:cNvPr id="14" name="TextBox 13">
            <a:extLst>
              <a:ext uri="{FF2B5EF4-FFF2-40B4-BE49-F238E27FC236}">
                <a16:creationId xmlns:a16="http://schemas.microsoft.com/office/drawing/2014/main" id="{E655CDF3-74BD-8FBB-195B-067EB1EE2FBF}"/>
              </a:ext>
            </a:extLst>
          </p:cNvPr>
          <p:cNvSpPr txBox="1"/>
          <p:nvPr/>
        </p:nvSpPr>
        <p:spPr>
          <a:xfrm>
            <a:off x="5210175" y="3224288"/>
            <a:ext cx="2262837" cy="2031325"/>
          </a:xfrm>
          <a:prstGeom prst="rect">
            <a:avLst/>
          </a:prstGeom>
          <a:noFill/>
        </p:spPr>
        <p:txBody>
          <a:bodyPr wrap="square">
            <a:spAutoFit/>
          </a:bodyPr>
          <a:lstStyle/>
          <a:p>
            <a:pPr marL="285750" lvl="0" indent="-285750">
              <a:buFont typeface="Arial" panose="020B0604020202020204" pitchFamily="34" charset="0"/>
              <a:buChar char="•"/>
            </a:pPr>
            <a:r>
              <a:rPr lang="en-US" sz="1400" dirty="0"/>
              <a:t>PPC Advertising</a:t>
            </a:r>
          </a:p>
          <a:p>
            <a:pPr marL="285750" lvl="0" indent="-285750">
              <a:buFont typeface="Arial" panose="020B0604020202020204" pitchFamily="34" charset="0"/>
              <a:buChar char="•"/>
            </a:pPr>
            <a:r>
              <a:rPr lang="en-US" sz="1400" dirty="0"/>
              <a:t>Referral</a:t>
            </a:r>
          </a:p>
          <a:p>
            <a:pPr marL="285750" lvl="0" indent="-285750">
              <a:buFont typeface="Arial" panose="020B0604020202020204" pitchFamily="34" charset="0"/>
              <a:buChar char="•"/>
            </a:pPr>
            <a:r>
              <a:rPr lang="en-US" sz="1400" dirty="0"/>
              <a:t>RFP/Bid</a:t>
            </a:r>
          </a:p>
          <a:p>
            <a:pPr marL="285750" lvl="0" indent="-285750">
              <a:buFont typeface="Arial" panose="020B0604020202020204" pitchFamily="34" charset="0"/>
              <a:buChar char="•"/>
            </a:pPr>
            <a:r>
              <a:rPr lang="en-US" sz="1400" dirty="0"/>
              <a:t>Sell-with</a:t>
            </a:r>
          </a:p>
          <a:p>
            <a:pPr marL="285750" lvl="0" indent="-285750">
              <a:buFont typeface="Arial" panose="020B0604020202020204" pitchFamily="34" charset="0"/>
              <a:buChar char="•"/>
            </a:pPr>
            <a:r>
              <a:rPr lang="en-US" sz="1400" dirty="0"/>
              <a:t>STN Magazine</a:t>
            </a:r>
          </a:p>
          <a:p>
            <a:pPr marL="285750" lvl="0" indent="-285750">
              <a:buFont typeface="Arial" panose="020B0604020202020204" pitchFamily="34" charset="0"/>
              <a:buChar char="•"/>
            </a:pPr>
            <a:r>
              <a:rPr lang="en-US" sz="1400" dirty="0"/>
              <a:t>T-Mobile </a:t>
            </a:r>
          </a:p>
          <a:p>
            <a:pPr marL="285750" indent="-285750">
              <a:buFont typeface="Arial" panose="020B0604020202020204" pitchFamily="34" charset="0"/>
              <a:buChar char="•"/>
            </a:pPr>
            <a:r>
              <a:rPr lang="en-US" sz="1400" kern="100" dirty="0">
                <a:ea typeface="Aptos" panose="020B0004020202020204" pitchFamily="34" charset="0"/>
                <a:cs typeface="Times New Roman" panose="02020603050405020304" pitchFamily="18" charset="0"/>
              </a:rPr>
              <a:t>T-Priority Campaign</a:t>
            </a:r>
          </a:p>
          <a:p>
            <a:pPr marL="285750" lvl="0" indent="-285750">
              <a:buFont typeface="Arial" panose="020B0604020202020204" pitchFamily="34" charset="0"/>
              <a:buChar char="•"/>
            </a:pPr>
            <a:endParaRPr lang="en-US" sz="1400" dirty="0"/>
          </a:p>
          <a:p>
            <a:pPr marL="285750" lvl="0" indent="-285750">
              <a:buFont typeface="Arial" panose="020B0604020202020204" pitchFamily="34" charset="0"/>
              <a:buChar char="•"/>
            </a:pPr>
            <a:endParaRPr lang="en-US" sz="1400" dirty="0"/>
          </a:p>
        </p:txBody>
      </p:sp>
      <p:sp>
        <p:nvSpPr>
          <p:cNvPr id="16" name="TextBox 15">
            <a:extLst>
              <a:ext uri="{FF2B5EF4-FFF2-40B4-BE49-F238E27FC236}">
                <a16:creationId xmlns:a16="http://schemas.microsoft.com/office/drawing/2014/main" id="{2A6EEA64-748C-E03B-337D-42289339EC2C}"/>
              </a:ext>
            </a:extLst>
          </p:cNvPr>
          <p:cNvSpPr txBox="1"/>
          <p:nvPr/>
        </p:nvSpPr>
        <p:spPr>
          <a:xfrm>
            <a:off x="7680910" y="3224288"/>
            <a:ext cx="3927850" cy="1169551"/>
          </a:xfrm>
          <a:prstGeom prst="rect">
            <a:avLst/>
          </a:prstGeom>
          <a:noFill/>
        </p:spPr>
        <p:txBody>
          <a:bodyPr wrap="square">
            <a:spAutoFit/>
          </a:bodyPr>
          <a:lstStyle/>
          <a:p>
            <a:pPr marL="285750" marR="0" lvl="0" indent="-285750">
              <a:buFont typeface="Arial" panose="020B0604020202020204" pitchFamily="34" charset="0"/>
              <a:buChar char="•"/>
            </a:pPr>
            <a:r>
              <a:rPr lang="en-US" sz="1400" kern="100" dirty="0">
                <a:effectLst/>
                <a:ea typeface="Aptos" panose="020B0004020202020204" pitchFamily="34" charset="0"/>
                <a:cs typeface="Times New Roman" panose="02020603050405020304" pitchFamily="18" charset="0"/>
              </a:rPr>
              <a:t>Telemarketing</a:t>
            </a:r>
          </a:p>
          <a:p>
            <a:pPr marL="342900" marR="0" lvl="0" indent="-342900">
              <a:buFont typeface="Arial" panose="020B0604020202020204" pitchFamily="34" charset="0"/>
              <a:buChar char="•"/>
            </a:pPr>
            <a:r>
              <a:rPr lang="en-US" sz="1400" kern="100" dirty="0">
                <a:effectLst/>
                <a:ea typeface="Aptos" panose="020B0004020202020204" pitchFamily="34" charset="0"/>
                <a:cs typeface="Times New Roman" panose="02020603050405020304" pitchFamily="18" charset="0"/>
              </a:rPr>
              <a:t>Trade Show</a:t>
            </a:r>
          </a:p>
          <a:p>
            <a:pPr marL="342900" marR="0" lvl="0" indent="-342900">
              <a:buFont typeface="Arial" panose="020B0604020202020204" pitchFamily="34" charset="0"/>
              <a:buChar char="•"/>
            </a:pPr>
            <a:r>
              <a:rPr lang="en-US" sz="1400" kern="100" dirty="0">
                <a:effectLst/>
                <a:ea typeface="Aptos" panose="020B0004020202020204" pitchFamily="34" charset="0"/>
                <a:cs typeface="Times New Roman" panose="02020603050405020304" pitchFamily="18" charset="0"/>
              </a:rPr>
              <a:t>US Cellular</a:t>
            </a:r>
          </a:p>
          <a:p>
            <a:pPr marL="342900" marR="0" lvl="0" indent="-342900">
              <a:buFont typeface="Arial" panose="020B0604020202020204" pitchFamily="34" charset="0"/>
              <a:buChar char="•"/>
            </a:pPr>
            <a:r>
              <a:rPr lang="en-US" sz="1400" kern="100" dirty="0">
                <a:effectLst/>
                <a:ea typeface="Aptos" panose="020B0004020202020204" pitchFamily="34" charset="0"/>
                <a:cs typeface="Times New Roman" panose="02020603050405020304" pitchFamily="18" charset="0"/>
              </a:rPr>
              <a:t>Webinar </a:t>
            </a:r>
          </a:p>
          <a:p>
            <a:pPr marL="342900" marR="0" lvl="0" indent="-342900">
              <a:buFont typeface="Arial" panose="020B0604020202020204" pitchFamily="34" charset="0"/>
              <a:buChar char="•"/>
            </a:pPr>
            <a:r>
              <a:rPr lang="en-US" sz="1400" kern="100" dirty="0">
                <a:effectLst/>
                <a:ea typeface="Aptos" panose="020B0004020202020204" pitchFamily="34" charset="0"/>
                <a:cs typeface="Times New Roman" panose="02020603050405020304" pitchFamily="18" charset="0"/>
              </a:rPr>
              <a:t>Website</a:t>
            </a:r>
          </a:p>
        </p:txBody>
      </p:sp>
      <p:sp>
        <p:nvSpPr>
          <p:cNvPr id="17" name="Oval 16">
            <a:extLst>
              <a:ext uri="{FF2B5EF4-FFF2-40B4-BE49-F238E27FC236}">
                <a16:creationId xmlns:a16="http://schemas.microsoft.com/office/drawing/2014/main" id="{201617BD-FCB2-5057-9E72-B921F93AA37F}"/>
              </a:ext>
            </a:extLst>
          </p:cNvPr>
          <p:cNvSpPr/>
          <p:nvPr/>
        </p:nvSpPr>
        <p:spPr>
          <a:xfrm>
            <a:off x="3123347" y="1430036"/>
            <a:ext cx="370861" cy="4572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7</a:t>
            </a:r>
          </a:p>
        </p:txBody>
      </p:sp>
    </p:spTree>
    <p:extLst>
      <p:ext uri="{BB962C8B-B14F-4D97-AF65-F5344CB8AC3E}">
        <p14:creationId xmlns:p14="http://schemas.microsoft.com/office/powerpoint/2010/main" val="3687917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6286D-2FD0-059A-1072-17F55D8BFEE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C16E029-FCFE-59E8-F230-4219537EC3FF}"/>
              </a:ext>
            </a:extLst>
          </p:cNvPr>
          <p:cNvPicPr>
            <a:picLocks noChangeAspect="1"/>
          </p:cNvPicPr>
          <p:nvPr/>
        </p:nvPicPr>
        <p:blipFill rotWithShape="1">
          <a:blip r:embed="rId2"/>
          <a:srcRect t="49833" b="35620"/>
          <a:stretch>
            <a:fillRect/>
          </a:stretch>
        </p:blipFill>
        <p:spPr bwMode="auto">
          <a:xfrm>
            <a:off x="3680525" y="1642557"/>
            <a:ext cx="4830949" cy="969224"/>
          </a:xfrm>
          <a:prstGeom prst="rect">
            <a:avLst/>
          </a:prstGeom>
          <a:ln w="28575">
            <a:solidFill>
              <a:schemeClr val="accent1"/>
            </a:solidFill>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sp>
        <p:nvSpPr>
          <p:cNvPr id="4" name="Title 1">
            <a:extLst>
              <a:ext uri="{FF2B5EF4-FFF2-40B4-BE49-F238E27FC236}">
                <a16:creationId xmlns:a16="http://schemas.microsoft.com/office/drawing/2014/main" id="{C72D53FC-A045-397B-A8CB-72A95506B64B}"/>
              </a:ext>
            </a:extLst>
          </p:cNvPr>
          <p:cNvSpPr txBox="1">
            <a:spLocks/>
          </p:cNvSpPr>
          <p:nvPr/>
        </p:nvSpPr>
        <p:spPr>
          <a:xfrm>
            <a:off x="906483" y="374138"/>
            <a:ext cx="10903077" cy="64136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solidFill>
                  <a:schemeClr val="accent1">
                    <a:lumMod val="75000"/>
                  </a:schemeClr>
                </a:solidFill>
                <a:latin typeface="+mn-lt"/>
              </a:rPr>
              <a:t>HubSpot – How to Create a Deal (Cont.)</a:t>
            </a:r>
          </a:p>
        </p:txBody>
      </p:sp>
      <p:sp>
        <p:nvSpPr>
          <p:cNvPr id="6" name="TextBox 5">
            <a:extLst>
              <a:ext uri="{FF2B5EF4-FFF2-40B4-BE49-F238E27FC236}">
                <a16:creationId xmlns:a16="http://schemas.microsoft.com/office/drawing/2014/main" id="{39576592-067A-89A0-C3B4-46233D532B5A}"/>
              </a:ext>
            </a:extLst>
          </p:cNvPr>
          <p:cNvSpPr txBox="1"/>
          <p:nvPr/>
        </p:nvSpPr>
        <p:spPr>
          <a:xfrm>
            <a:off x="1749135" y="2873899"/>
            <a:ext cx="9217772" cy="2246769"/>
          </a:xfrm>
          <a:prstGeom prst="rect">
            <a:avLst/>
          </a:prstGeom>
          <a:noFill/>
          <a:ln>
            <a:noFill/>
          </a:ln>
        </p:spPr>
        <p:txBody>
          <a:bodyPr wrap="square">
            <a:spAutoFit/>
          </a:bodyPr>
          <a:lstStyle/>
          <a:p>
            <a:r>
              <a:rPr lang="en-US" sz="1400" b="1" dirty="0"/>
              <a:t>Next step (mandatory):</a:t>
            </a:r>
          </a:p>
          <a:p>
            <a:r>
              <a:rPr lang="en-US" sz="1400" dirty="0"/>
              <a:t>You will be keeping this field updated as your deal moves forward.  This is a multi-line text field.  The correct way to update this field is to denote the date and the next steps as of that date.  </a:t>
            </a:r>
          </a:p>
          <a:p>
            <a:r>
              <a:rPr lang="en-US" sz="1400" b="1" dirty="0"/>
              <a:t>For example: </a:t>
            </a:r>
            <a:r>
              <a:rPr lang="en-US" sz="1400" dirty="0"/>
              <a:t>1/15 Send Recommendation to customer for 10 Chromebooks</a:t>
            </a:r>
          </a:p>
          <a:p>
            <a:r>
              <a:rPr lang="en-US" sz="1400" dirty="0"/>
              <a:t> </a:t>
            </a:r>
          </a:p>
          <a:p>
            <a:r>
              <a:rPr lang="en-US" sz="1400" dirty="0"/>
              <a:t>As this deal progresses, you will EDIT this field to enter the most recent update at the beginning of the text while retaining the older update for historical reference.  </a:t>
            </a:r>
          </a:p>
          <a:p>
            <a:r>
              <a:rPr lang="en-US" sz="1400" b="1" dirty="0"/>
              <a:t>For example: 1/19: Review recommendation meeting scheduled for 1/21;</a:t>
            </a:r>
            <a:r>
              <a:rPr lang="en-US" sz="1400" dirty="0"/>
              <a:t> </a:t>
            </a:r>
            <a:r>
              <a:rPr lang="en-US" sz="1400" b="1" dirty="0"/>
              <a:t>1/15 Send Recommendation to customer for 10 Chromebooks</a:t>
            </a:r>
          </a:p>
          <a:p>
            <a:pPr marL="0" marR="0">
              <a:buNone/>
            </a:pPr>
            <a:endParaRPr lang="en-US" sz="1400" b="1" kern="100" dirty="0">
              <a:effectLst/>
              <a:ea typeface="Aptos" panose="020B0004020202020204" pitchFamily="34" charset="0"/>
              <a:cs typeface="Times New Roman" panose="02020603050405020304" pitchFamily="18" charset="0"/>
            </a:endParaRPr>
          </a:p>
        </p:txBody>
      </p:sp>
      <p:sp>
        <p:nvSpPr>
          <p:cNvPr id="10" name="Rectangle 9">
            <a:extLst>
              <a:ext uri="{FF2B5EF4-FFF2-40B4-BE49-F238E27FC236}">
                <a16:creationId xmlns:a16="http://schemas.microsoft.com/office/drawing/2014/main" id="{2489D8E4-4833-98FC-3B7D-8BDC964CAF57}"/>
              </a:ext>
            </a:extLst>
          </p:cNvPr>
          <p:cNvSpPr/>
          <p:nvPr/>
        </p:nvSpPr>
        <p:spPr>
          <a:xfrm>
            <a:off x="3886200" y="1824030"/>
            <a:ext cx="962025" cy="22384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 name="Oval 4">
            <a:extLst>
              <a:ext uri="{FF2B5EF4-FFF2-40B4-BE49-F238E27FC236}">
                <a16:creationId xmlns:a16="http://schemas.microsoft.com/office/drawing/2014/main" id="{7353E2F2-D2FE-6143-9155-25DE383801EB}"/>
              </a:ext>
            </a:extLst>
          </p:cNvPr>
          <p:cNvSpPr/>
          <p:nvPr/>
        </p:nvSpPr>
        <p:spPr>
          <a:xfrm>
            <a:off x="3227071" y="1521888"/>
            <a:ext cx="370861" cy="4572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8</a:t>
            </a:r>
          </a:p>
        </p:txBody>
      </p:sp>
    </p:spTree>
    <p:extLst>
      <p:ext uri="{BB962C8B-B14F-4D97-AF65-F5344CB8AC3E}">
        <p14:creationId xmlns:p14="http://schemas.microsoft.com/office/powerpoint/2010/main" val="2022920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EA0E3-B17C-39D2-DE1F-DB23A533720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67B7D319-22F7-5A6A-4D3F-B7808F7843C2}"/>
              </a:ext>
            </a:extLst>
          </p:cNvPr>
          <p:cNvPicPr>
            <a:picLocks noChangeAspect="1"/>
          </p:cNvPicPr>
          <p:nvPr/>
        </p:nvPicPr>
        <p:blipFill>
          <a:blip r:embed="rId2"/>
          <a:stretch>
            <a:fillRect/>
          </a:stretch>
        </p:blipFill>
        <p:spPr>
          <a:xfrm>
            <a:off x="4546809" y="1257301"/>
            <a:ext cx="3301791" cy="4462759"/>
          </a:xfrm>
          <a:prstGeom prst="rect">
            <a:avLst/>
          </a:prstGeom>
          <a:ln w="28575">
            <a:solidFill>
              <a:schemeClr val="accent1"/>
            </a:solidFill>
          </a:ln>
          <a:effectLst>
            <a:outerShdw blurRad="50800" dist="38100" dir="2700000" algn="tl" rotWithShape="0">
              <a:prstClr val="black">
                <a:alpha val="40000"/>
              </a:prstClr>
            </a:outerShdw>
          </a:effectLst>
        </p:spPr>
      </p:pic>
      <p:sp>
        <p:nvSpPr>
          <p:cNvPr id="4" name="Title 1">
            <a:extLst>
              <a:ext uri="{FF2B5EF4-FFF2-40B4-BE49-F238E27FC236}">
                <a16:creationId xmlns:a16="http://schemas.microsoft.com/office/drawing/2014/main" id="{81D8C980-7021-15BC-7180-1E2F3A7F0638}"/>
              </a:ext>
            </a:extLst>
          </p:cNvPr>
          <p:cNvSpPr txBox="1">
            <a:spLocks/>
          </p:cNvSpPr>
          <p:nvPr/>
        </p:nvSpPr>
        <p:spPr>
          <a:xfrm>
            <a:off x="906483" y="374138"/>
            <a:ext cx="10903077" cy="64136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solidFill>
                  <a:schemeClr val="accent1">
                    <a:lumMod val="75000"/>
                  </a:schemeClr>
                </a:solidFill>
                <a:latin typeface="+mn-lt"/>
              </a:rPr>
              <a:t>HubSpot – How to Create a Deal (Cont.)</a:t>
            </a:r>
          </a:p>
        </p:txBody>
      </p:sp>
      <p:sp>
        <p:nvSpPr>
          <p:cNvPr id="10" name="Rectangle 9">
            <a:extLst>
              <a:ext uri="{FF2B5EF4-FFF2-40B4-BE49-F238E27FC236}">
                <a16:creationId xmlns:a16="http://schemas.microsoft.com/office/drawing/2014/main" id="{142B55A1-8D41-C0F4-63D8-E3703A2F2864}"/>
              </a:ext>
            </a:extLst>
          </p:cNvPr>
          <p:cNvSpPr/>
          <p:nvPr/>
        </p:nvSpPr>
        <p:spPr>
          <a:xfrm>
            <a:off x="4574021" y="4138731"/>
            <a:ext cx="1521979" cy="33556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Speech Bubble: Oval 10">
            <a:extLst>
              <a:ext uri="{FF2B5EF4-FFF2-40B4-BE49-F238E27FC236}">
                <a16:creationId xmlns:a16="http://schemas.microsoft.com/office/drawing/2014/main" id="{8BC93605-8B5D-01CD-384E-99F345C65158}"/>
              </a:ext>
            </a:extLst>
          </p:cNvPr>
          <p:cNvSpPr/>
          <p:nvPr/>
        </p:nvSpPr>
        <p:spPr>
          <a:xfrm>
            <a:off x="1724025" y="1961148"/>
            <a:ext cx="2778824" cy="1384823"/>
          </a:xfrm>
          <a:prstGeom prst="wedgeEllipseCallout">
            <a:avLst>
              <a:gd name="adj1" fmla="val 52101"/>
              <a:gd name="adj2" fmla="val 11863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You will continue to update this deal through the process. Each time you move the deal stage, the system will prompt you to update this field. </a:t>
            </a:r>
          </a:p>
        </p:txBody>
      </p:sp>
      <p:sp>
        <p:nvSpPr>
          <p:cNvPr id="16" name="Speech Bubble: Oval 15">
            <a:extLst>
              <a:ext uri="{FF2B5EF4-FFF2-40B4-BE49-F238E27FC236}">
                <a16:creationId xmlns:a16="http://schemas.microsoft.com/office/drawing/2014/main" id="{43EA67A8-3D91-B628-49DF-7CD1C31482FD}"/>
              </a:ext>
            </a:extLst>
          </p:cNvPr>
          <p:cNvSpPr/>
          <p:nvPr/>
        </p:nvSpPr>
        <p:spPr>
          <a:xfrm>
            <a:off x="1238249" y="3789219"/>
            <a:ext cx="2870407" cy="1384823"/>
          </a:xfrm>
          <a:prstGeom prst="wedgeEllipseCallout">
            <a:avLst>
              <a:gd name="adj1" fmla="val 63886"/>
              <a:gd name="adj2" fmla="val 1956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There is a section on the left side of the deal (when on the deal record). This section can be accessed at any time, and the Close Date can be adjusted as well.</a:t>
            </a:r>
          </a:p>
        </p:txBody>
      </p:sp>
      <p:sp>
        <p:nvSpPr>
          <p:cNvPr id="18" name="Oval 17">
            <a:extLst>
              <a:ext uri="{FF2B5EF4-FFF2-40B4-BE49-F238E27FC236}">
                <a16:creationId xmlns:a16="http://schemas.microsoft.com/office/drawing/2014/main" id="{65734B14-99AE-4479-DC54-D83A3FE6939B}"/>
              </a:ext>
            </a:extLst>
          </p:cNvPr>
          <p:cNvSpPr/>
          <p:nvPr/>
        </p:nvSpPr>
        <p:spPr>
          <a:xfrm>
            <a:off x="4441706" y="3681531"/>
            <a:ext cx="370861" cy="4572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9</a:t>
            </a:r>
          </a:p>
        </p:txBody>
      </p:sp>
      <p:sp>
        <p:nvSpPr>
          <p:cNvPr id="3" name="Rectangle 2">
            <a:extLst>
              <a:ext uri="{FF2B5EF4-FFF2-40B4-BE49-F238E27FC236}">
                <a16:creationId xmlns:a16="http://schemas.microsoft.com/office/drawing/2014/main" id="{3F9C62E6-2651-995F-EF27-46069801241E}"/>
              </a:ext>
            </a:extLst>
          </p:cNvPr>
          <p:cNvSpPr/>
          <p:nvPr/>
        </p:nvSpPr>
        <p:spPr>
          <a:xfrm>
            <a:off x="4574021" y="4481630"/>
            <a:ext cx="1521979" cy="33556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137903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46496-E695-7FD0-706D-F2F3C96AC2AD}"/>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F101456E-F709-F08A-9840-6469250B4C12}"/>
              </a:ext>
            </a:extLst>
          </p:cNvPr>
          <p:cNvPicPr>
            <a:picLocks noChangeAspect="1"/>
          </p:cNvPicPr>
          <p:nvPr/>
        </p:nvPicPr>
        <p:blipFill>
          <a:blip r:embed="rId2"/>
          <a:stretch>
            <a:fillRect/>
          </a:stretch>
        </p:blipFill>
        <p:spPr>
          <a:xfrm>
            <a:off x="4119562" y="1996186"/>
            <a:ext cx="3952875" cy="1446917"/>
          </a:xfrm>
          <a:prstGeom prst="rect">
            <a:avLst/>
          </a:prstGeom>
          <a:ln w="28575">
            <a:solidFill>
              <a:schemeClr val="accent1"/>
            </a:solidFill>
          </a:ln>
          <a:effectLst>
            <a:outerShdw blurRad="50800" dist="38100" dir="2700000" algn="tl" rotWithShape="0">
              <a:prstClr val="black">
                <a:alpha val="40000"/>
              </a:prstClr>
            </a:outerShdw>
          </a:effectLst>
        </p:spPr>
      </p:pic>
      <p:sp>
        <p:nvSpPr>
          <p:cNvPr id="4" name="Title 1">
            <a:extLst>
              <a:ext uri="{FF2B5EF4-FFF2-40B4-BE49-F238E27FC236}">
                <a16:creationId xmlns:a16="http://schemas.microsoft.com/office/drawing/2014/main" id="{687F8392-E5A0-9FC2-89B2-F4B78B9A2086}"/>
              </a:ext>
            </a:extLst>
          </p:cNvPr>
          <p:cNvSpPr txBox="1">
            <a:spLocks/>
          </p:cNvSpPr>
          <p:nvPr/>
        </p:nvSpPr>
        <p:spPr>
          <a:xfrm>
            <a:off x="906483" y="374138"/>
            <a:ext cx="10903077" cy="64136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solidFill>
                  <a:schemeClr val="accent1">
                    <a:lumMod val="75000"/>
                  </a:schemeClr>
                </a:solidFill>
                <a:latin typeface="+mn-lt"/>
              </a:rPr>
              <a:t>HubSpot – How to Create a Deal (Cont.)</a:t>
            </a:r>
          </a:p>
        </p:txBody>
      </p:sp>
      <p:sp>
        <p:nvSpPr>
          <p:cNvPr id="6" name="TextBox 5">
            <a:extLst>
              <a:ext uri="{FF2B5EF4-FFF2-40B4-BE49-F238E27FC236}">
                <a16:creationId xmlns:a16="http://schemas.microsoft.com/office/drawing/2014/main" id="{B0E5B7B0-13BB-6075-30AE-9AE4C63EAD1D}"/>
              </a:ext>
            </a:extLst>
          </p:cNvPr>
          <p:cNvSpPr txBox="1"/>
          <p:nvPr/>
        </p:nvSpPr>
        <p:spPr>
          <a:xfrm>
            <a:off x="906482" y="3464546"/>
            <a:ext cx="10599717" cy="2893100"/>
          </a:xfrm>
          <a:prstGeom prst="rect">
            <a:avLst/>
          </a:prstGeom>
          <a:noFill/>
          <a:ln>
            <a:noFill/>
          </a:ln>
        </p:spPr>
        <p:txBody>
          <a:bodyPr wrap="square">
            <a:spAutoFit/>
          </a:bodyPr>
          <a:lstStyle/>
          <a:p>
            <a:r>
              <a:rPr lang="en-US" sz="1400" b="1" dirty="0"/>
              <a:t>MRC (1) – Before Discount:  </a:t>
            </a:r>
          </a:p>
          <a:p>
            <a:r>
              <a:rPr lang="en-US" sz="1400" dirty="0"/>
              <a:t>MRC – Monthly Recurring Charge. The reference to (1) is that this references the 1</a:t>
            </a:r>
            <a:r>
              <a:rPr lang="en-US" sz="1400" baseline="30000" dirty="0"/>
              <a:t>st</a:t>
            </a:r>
            <a:r>
              <a:rPr lang="en-US" sz="1400" dirty="0"/>
              <a:t> set of activations that are associated with this deal. This is a number/currency formatted field. This may start out as your best guess for the activations that may happen and can be refined/updated as the deal progresses. This field is critical in order for the AMOUNT field to be calculated, representing the Gross Deal Margin associated to your deal – used for commissioning/quota calculations.</a:t>
            </a:r>
          </a:p>
          <a:p>
            <a:endParaRPr lang="en-US" sz="1400" dirty="0"/>
          </a:p>
          <a:p>
            <a:r>
              <a:rPr lang="en-US" sz="1400" b="1" dirty="0"/>
              <a:t>QTY (1) Carrier Activations:  </a:t>
            </a:r>
          </a:p>
          <a:p>
            <a:r>
              <a:rPr lang="en-US" sz="1400" dirty="0"/>
              <a:t>This is the number of activations associated with this particular MRC for this deal. This field is critical for the AMOUNT field to be calculated.</a:t>
            </a:r>
          </a:p>
          <a:p>
            <a:endParaRPr lang="en-US" sz="1400" dirty="0"/>
          </a:p>
          <a:p>
            <a:r>
              <a:rPr lang="en-US" sz="1400" b="1" dirty="0"/>
              <a:t>Plan Type (1) Carrier Activations:  </a:t>
            </a:r>
          </a:p>
          <a:p>
            <a:r>
              <a:rPr lang="en-US" sz="1400" dirty="0"/>
              <a:t>This is the TYPE of activation associated with this MRC/QTY. Your options are: MINT, VOICE, HIS, IOT, Other. The type of plan can also affect the AMOUNT calculation for quota attainment and commission calculation. Multipliers can vary based on the type of activation.</a:t>
            </a:r>
          </a:p>
          <a:p>
            <a:pPr marL="0" marR="0">
              <a:buNone/>
            </a:pPr>
            <a:endParaRPr lang="en-US" sz="1400" b="1" kern="100" dirty="0">
              <a:effectLst/>
              <a:ea typeface="Aptos" panose="020B000402020202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B17E4953-D5B5-CD3B-755F-6E7140756B74}"/>
              </a:ext>
            </a:extLst>
          </p:cNvPr>
          <p:cNvSpPr txBox="1"/>
          <p:nvPr/>
        </p:nvSpPr>
        <p:spPr>
          <a:xfrm>
            <a:off x="906483" y="1237181"/>
            <a:ext cx="10599718" cy="523220"/>
          </a:xfrm>
          <a:prstGeom prst="rect">
            <a:avLst/>
          </a:prstGeom>
          <a:noFill/>
        </p:spPr>
        <p:txBody>
          <a:bodyPr wrap="square">
            <a:spAutoFit/>
          </a:bodyPr>
          <a:lstStyle/>
          <a:p>
            <a:r>
              <a:rPr lang="en-US" sz="1400" dirty="0"/>
              <a:t>The next set of fields are related to the activations you expect to have associated with this deal. You will enter this information, but once the deal is submitted, operations will validate this information with the actuals.</a:t>
            </a:r>
          </a:p>
        </p:txBody>
      </p:sp>
      <p:sp>
        <p:nvSpPr>
          <p:cNvPr id="8" name="Oval 7">
            <a:extLst>
              <a:ext uri="{FF2B5EF4-FFF2-40B4-BE49-F238E27FC236}">
                <a16:creationId xmlns:a16="http://schemas.microsoft.com/office/drawing/2014/main" id="{A5851BFA-CFE6-E57A-C8E9-6523A651C2FF}"/>
              </a:ext>
            </a:extLst>
          </p:cNvPr>
          <p:cNvSpPr/>
          <p:nvPr/>
        </p:nvSpPr>
        <p:spPr>
          <a:xfrm>
            <a:off x="282592" y="3448564"/>
            <a:ext cx="623890" cy="4572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10</a:t>
            </a:r>
          </a:p>
        </p:txBody>
      </p:sp>
      <p:sp>
        <p:nvSpPr>
          <p:cNvPr id="12" name="Oval 11">
            <a:extLst>
              <a:ext uri="{FF2B5EF4-FFF2-40B4-BE49-F238E27FC236}">
                <a16:creationId xmlns:a16="http://schemas.microsoft.com/office/drawing/2014/main" id="{5CF258BC-33F3-A12F-99D6-F4EF64B6BD19}"/>
              </a:ext>
            </a:extLst>
          </p:cNvPr>
          <p:cNvSpPr/>
          <p:nvPr/>
        </p:nvSpPr>
        <p:spPr>
          <a:xfrm>
            <a:off x="282592" y="4682496"/>
            <a:ext cx="623890" cy="4572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11</a:t>
            </a:r>
          </a:p>
        </p:txBody>
      </p:sp>
      <p:sp>
        <p:nvSpPr>
          <p:cNvPr id="13" name="Oval 12">
            <a:extLst>
              <a:ext uri="{FF2B5EF4-FFF2-40B4-BE49-F238E27FC236}">
                <a16:creationId xmlns:a16="http://schemas.microsoft.com/office/drawing/2014/main" id="{A72BA6DE-33D3-E5E7-CA6A-4195BEBF9314}"/>
              </a:ext>
            </a:extLst>
          </p:cNvPr>
          <p:cNvSpPr/>
          <p:nvPr/>
        </p:nvSpPr>
        <p:spPr>
          <a:xfrm>
            <a:off x="282592" y="5381309"/>
            <a:ext cx="623890" cy="4572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12</a:t>
            </a:r>
          </a:p>
        </p:txBody>
      </p:sp>
    </p:spTree>
    <p:extLst>
      <p:ext uri="{BB962C8B-B14F-4D97-AF65-F5344CB8AC3E}">
        <p14:creationId xmlns:p14="http://schemas.microsoft.com/office/powerpoint/2010/main" val="18125948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2B91C-8A2D-3FBE-2C39-B75815D40110}"/>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70D1798D-FF70-3B23-8403-ED6928AF2213}"/>
              </a:ext>
            </a:extLst>
          </p:cNvPr>
          <p:cNvSpPr txBox="1">
            <a:spLocks/>
          </p:cNvSpPr>
          <p:nvPr/>
        </p:nvSpPr>
        <p:spPr>
          <a:xfrm>
            <a:off x="906483" y="374138"/>
            <a:ext cx="10903077" cy="64136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solidFill>
                  <a:schemeClr val="accent1">
                    <a:lumMod val="75000"/>
                  </a:schemeClr>
                </a:solidFill>
                <a:latin typeface="+mn-lt"/>
              </a:rPr>
              <a:t>HubSpot – How to Create a Deal (Cont.)</a:t>
            </a:r>
          </a:p>
        </p:txBody>
      </p:sp>
      <p:pic>
        <p:nvPicPr>
          <p:cNvPr id="3" name="Picture 2">
            <a:extLst>
              <a:ext uri="{FF2B5EF4-FFF2-40B4-BE49-F238E27FC236}">
                <a16:creationId xmlns:a16="http://schemas.microsoft.com/office/drawing/2014/main" id="{0E658CD7-79DC-661D-3CA9-FFFA8BC9FB1B}"/>
              </a:ext>
            </a:extLst>
          </p:cNvPr>
          <p:cNvPicPr>
            <a:picLocks noChangeAspect="1"/>
          </p:cNvPicPr>
          <p:nvPr/>
        </p:nvPicPr>
        <p:blipFill>
          <a:blip r:embed="rId2"/>
          <a:stretch>
            <a:fillRect/>
          </a:stretch>
        </p:blipFill>
        <p:spPr>
          <a:xfrm>
            <a:off x="4282523" y="1321770"/>
            <a:ext cx="4150995" cy="4490268"/>
          </a:xfrm>
          <a:prstGeom prst="rect">
            <a:avLst/>
          </a:prstGeom>
          <a:ln w="28575">
            <a:solidFill>
              <a:schemeClr val="accent1"/>
            </a:solidFill>
          </a:ln>
          <a:effectLst>
            <a:outerShdw blurRad="50800" dist="38100" dir="2700000" algn="tl" rotWithShape="0">
              <a:prstClr val="black">
                <a:alpha val="40000"/>
              </a:prstClr>
            </a:outerShdw>
          </a:effectLst>
        </p:spPr>
      </p:pic>
      <p:sp>
        <p:nvSpPr>
          <p:cNvPr id="9" name="Rectangle 8">
            <a:extLst>
              <a:ext uri="{FF2B5EF4-FFF2-40B4-BE49-F238E27FC236}">
                <a16:creationId xmlns:a16="http://schemas.microsoft.com/office/drawing/2014/main" id="{EF351223-D17A-CFFE-5EEB-89A441BD45A5}"/>
              </a:ext>
            </a:extLst>
          </p:cNvPr>
          <p:cNvSpPr/>
          <p:nvPr/>
        </p:nvSpPr>
        <p:spPr>
          <a:xfrm>
            <a:off x="4282523" y="1321770"/>
            <a:ext cx="2847972" cy="35072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Speech Bubble: Oval 9">
            <a:extLst>
              <a:ext uri="{FF2B5EF4-FFF2-40B4-BE49-F238E27FC236}">
                <a16:creationId xmlns:a16="http://schemas.microsoft.com/office/drawing/2014/main" id="{F5C71F6D-79AE-8F44-BA74-5F67659FE7EA}"/>
              </a:ext>
            </a:extLst>
          </p:cNvPr>
          <p:cNvSpPr/>
          <p:nvPr/>
        </p:nvSpPr>
        <p:spPr>
          <a:xfrm>
            <a:off x="8590937" y="1659434"/>
            <a:ext cx="3077188" cy="1151579"/>
          </a:xfrm>
          <a:prstGeom prst="wedgeEllipseCallout">
            <a:avLst>
              <a:gd name="adj1" fmla="val -96786"/>
              <a:gd name="adj2" fmla="val -5671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All these fields can be accessed in the “Carrier Rate Plan for Margin” section located on the left side when on the deal record.  </a:t>
            </a:r>
          </a:p>
        </p:txBody>
      </p:sp>
      <p:sp>
        <p:nvSpPr>
          <p:cNvPr id="12" name="Speech Bubble: Oval 11">
            <a:extLst>
              <a:ext uri="{FF2B5EF4-FFF2-40B4-BE49-F238E27FC236}">
                <a16:creationId xmlns:a16="http://schemas.microsoft.com/office/drawing/2014/main" id="{CFAA8D12-29E8-3E85-4019-69C31899DC7D}"/>
              </a:ext>
            </a:extLst>
          </p:cNvPr>
          <p:cNvSpPr/>
          <p:nvPr/>
        </p:nvSpPr>
        <p:spPr>
          <a:xfrm>
            <a:off x="1615523" y="2415324"/>
            <a:ext cx="2667000" cy="1151579"/>
          </a:xfrm>
          <a:prstGeom prst="wedgeEllipseCallout">
            <a:avLst>
              <a:gd name="adj1" fmla="val 49650"/>
              <a:gd name="adj2" fmla="val 4998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We provide an opportunity for a combination of three (3) MRC/QTY/TYPE combinations.  </a:t>
            </a:r>
          </a:p>
        </p:txBody>
      </p:sp>
      <p:sp>
        <p:nvSpPr>
          <p:cNvPr id="16" name="Oval 15">
            <a:extLst>
              <a:ext uri="{FF2B5EF4-FFF2-40B4-BE49-F238E27FC236}">
                <a16:creationId xmlns:a16="http://schemas.microsoft.com/office/drawing/2014/main" id="{87827A41-622F-F29B-138B-A6FCE209358C}"/>
              </a:ext>
            </a:extLst>
          </p:cNvPr>
          <p:cNvSpPr/>
          <p:nvPr/>
        </p:nvSpPr>
        <p:spPr>
          <a:xfrm>
            <a:off x="3658633" y="1196345"/>
            <a:ext cx="623890" cy="4572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13</a:t>
            </a:r>
          </a:p>
        </p:txBody>
      </p:sp>
      <p:sp>
        <p:nvSpPr>
          <p:cNvPr id="2" name="Right Brace 1">
            <a:extLst>
              <a:ext uri="{FF2B5EF4-FFF2-40B4-BE49-F238E27FC236}">
                <a16:creationId xmlns:a16="http://schemas.microsoft.com/office/drawing/2014/main" id="{F280FE8E-257C-79A6-2FA7-9AD5B8F0EAF5}"/>
              </a:ext>
            </a:extLst>
          </p:cNvPr>
          <p:cNvSpPr/>
          <p:nvPr/>
        </p:nvSpPr>
        <p:spPr>
          <a:xfrm>
            <a:off x="6168470" y="2415324"/>
            <a:ext cx="962025" cy="3252193"/>
          </a:xfrm>
          <a:prstGeom prst="rightBrace">
            <a:avLst>
              <a:gd name="adj1" fmla="val 8333"/>
              <a:gd name="adj2" fmla="val 48828"/>
            </a:avLst>
          </a:pr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6437390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25607</TotalTime>
  <Words>3134</Words>
  <Application>Microsoft Office PowerPoint</Application>
  <PresentationFormat>Widescreen</PresentationFormat>
  <Paragraphs>235</Paragraphs>
  <Slides>23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Aptos</vt:lpstr>
      <vt:lpstr>Arial</vt:lpstr>
      <vt:lpstr>Calibri</vt:lpstr>
      <vt:lpstr>Calibri Light</vt:lpstr>
      <vt:lpstr>Times New Roman</vt:lpstr>
      <vt:lpstr>Office Theme</vt:lpstr>
      <vt:lpstr>HubSpot – Create Deal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Highlands Migration Plan - Students</dc:title>
  <dc:creator>Melissa Fuentes</dc:creator>
  <cp:lastModifiedBy>Margaret Snider</cp:lastModifiedBy>
  <cp:revision>21</cp:revision>
  <dcterms:created xsi:type="dcterms:W3CDTF">2023-04-06T17:02:56Z</dcterms:created>
  <dcterms:modified xsi:type="dcterms:W3CDTF">2026-07-27T08:49:32Z</dcterms:modified>
</cp:coreProperties>
</file>