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1428" r:id="rId2"/>
    <p:sldId id="1421" r:id="rId3"/>
    <p:sldId id="1402" r:id="rId4"/>
    <p:sldId id="1401" r:id="rId5"/>
    <p:sldId id="1390" r:id="rId6"/>
    <p:sldId id="140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245" y="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46953-69B5-41A0-9A7D-B5F5CA4F24B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3395C-FEFC-4FF8-8986-AFDF330AC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9ADB0-1EDD-64BA-D8C4-033A604C7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FA3548-904B-B99B-9EC5-7E5D6AAEC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95D684-1381-1FE7-8BED-4D4665AFD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ED32F-BE6E-5D53-A63C-2B5A53DA8A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6BA9AE-6604-4633-B8FE-D9B3C4E4BF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25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0F9E0-5EE3-28BC-95D1-AD7EB3517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57104-6728-46E8-EC20-1ADD1C35C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C0891-0DC2-A85A-DEFD-4FC40224D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48915-9D27-BE8F-9E6E-DC42FEAF6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05BA5-55D2-1E85-060F-B0156DCD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3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39131-61B2-78C7-799F-92986EB8B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CA0315-BFF6-6047-80EA-220AFF19C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3AAB8-8A95-BAB7-4BA9-491618839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40384-0404-1B9B-2714-57E74B403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A58EF-F5D5-295C-9AFE-D9B334BE4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5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C56ACC-41AB-F039-72DF-B18704D2A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51F03-D86D-255C-A4BE-3E04CF550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7BA6B-EFE5-1EDB-D40D-BD73511A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BBB51-BA20-0F61-10BB-DC86692C2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19B54-743A-21A8-8B02-D1FFA06A7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77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C4F60DB-DCA7-7EED-25DA-88021BCE2F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57" y="6224698"/>
            <a:ext cx="3103485" cy="38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1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C1BF7-7284-A5DD-9303-FEAD0581A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2FA4D-A73B-7F17-F4F4-FE7275086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F587F-D63A-4015-71E3-8A7F0B803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77C2-2794-4FC7-2DE4-02756B711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55CF7-7064-635B-832F-12727F382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3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49DCD-F96F-DE2D-DB01-C3B593BB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A738F-FB0C-5408-9079-60928B315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6F223-7D4B-70F2-1432-DDB601ACE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D9FC7-34AA-D0F5-2FA3-6499E5773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AD14F-04FE-7603-7230-6044F09CD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4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97A95-2DF7-AC74-E7DC-2AE81731F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C71DB-6D2D-F9EC-A836-86F0E04DF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294263-1ABD-623B-5FD4-97310CB106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564EC-7895-D700-B71E-25BEF54DB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6CFB7A-FB7A-59FC-E810-FD44FAC56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4AD31-D0E4-3A1D-9330-710402BF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88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FB4AE-278D-EF93-3F25-AD6900234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3B75A0-991D-136E-2484-11F23AC2A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B06460-DC96-93DF-AA05-DB483D5C5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3898E0-6769-AE03-612A-33F99E057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AF6FFA-7848-EDEC-3B9F-7E421EEEDE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E65385-EF84-DCFF-04A5-66E61556A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15DCA3-DEEC-FD3E-81C1-D19C8AFC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1A134F-8FA5-F7BA-4668-18B620F1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8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4752F-4B20-93A9-7730-774F95BB2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6B3991-2D36-1F94-9676-3184EC91F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3F977-C47F-6D7A-60F0-E73087FBE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131A6-2FA8-0667-CB8A-2216C18F5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1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E592F0-B533-7345-3350-062D941BD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3E1D30-CD1A-7C7B-4259-09544C402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6E5B7-644B-3F5A-FBF4-7CB4E54BB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87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D7CC4-1F1A-EF79-A978-F06EB388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FBB4A-7D53-EC8E-1412-BBABF0F64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958D9-21B5-C2F5-A5B0-E0C412569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7125C-13D4-7B99-DD1C-6823335D1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D428D4-4C35-56A8-CACE-CF1DEB28A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D7638-5207-5DC0-4099-A7E96B26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9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73098-05E9-CD8F-2AC0-3CDC880D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514FD6-AFDB-EE9C-3974-C39A4DF78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F5BCD3-65FD-F423-ED8D-F0F19A816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97AB2B-DF4D-488A-BD5F-C24EAF2F7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63CD7-6F79-0A36-E3C4-311044148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F7DCF-BC7C-CCA8-58DF-231514202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01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18351D-BA39-D452-72A8-5BF57F27F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88FC1-6B18-20AE-75A6-F15845ABF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EE0A0-8AB9-A5E2-509B-907E7A4EB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B4941-9BA7-458B-A92F-3706DF92EFD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A69A7-8A0E-7C46-6EAE-82A81DD86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FFB31-B022-A23D-1A0E-A0519FCC4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170E5-D7E6-4FC2-951A-D1F865124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0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FBDED1-457D-6E00-6B7F-4C3523E1D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2310E2-B93C-611E-5B7B-8F768352D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980D7F-38E4-F952-7CBF-88B2C6C2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3DAF8C-3BFA-ED55-E63A-5E927E3E6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B6DCB0-0E24-932F-F4C4-95A085C4D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64AC96-DAEE-8A1B-B0ED-603632B60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8861EB9-7C16-4BF9-83CB-FE5EFB3EC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D3C975-79B8-F030-F537-63C8EC4600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520" y="4370054"/>
            <a:ext cx="11192152" cy="823109"/>
          </a:xfrm>
        </p:spPr>
        <p:txBody>
          <a:bodyPr anchor="b">
            <a:normAutofit fontScale="90000"/>
          </a:bodyPr>
          <a:lstStyle/>
          <a:p>
            <a:r>
              <a:rPr lang="en-US" b="1">
                <a:solidFill>
                  <a:srgbClr val="FFFFFF"/>
                </a:solidFill>
              </a:rPr>
              <a:t>HubSpot – Overview</a:t>
            </a:r>
            <a:br>
              <a:rPr lang="en-US" b="1">
                <a:solidFill>
                  <a:schemeClr val="bg1"/>
                </a:solidFill>
              </a:rPr>
            </a:br>
            <a:br>
              <a:rPr lang="en-US" b="1">
                <a:solidFill>
                  <a:schemeClr val="bg1"/>
                </a:solidFill>
              </a:rPr>
            </a:br>
            <a:br>
              <a:rPr lang="en-US" b="1">
                <a:solidFill>
                  <a:schemeClr val="bg1"/>
                </a:solidFill>
              </a:rPr>
            </a:br>
            <a:endParaRPr lang="en-US" b="1">
              <a:solidFill>
                <a:srgbClr val="FFFFFF"/>
              </a:solidFill>
            </a:endParaRPr>
          </a:p>
        </p:txBody>
      </p:sp>
      <p:pic>
        <p:nvPicPr>
          <p:cNvPr id="3" name="Picture 2" descr="A logo for a company&#10;&#10;Description automatically generated">
            <a:extLst>
              <a:ext uri="{FF2B5EF4-FFF2-40B4-BE49-F238E27FC236}">
                <a16:creationId xmlns:a16="http://schemas.microsoft.com/office/drawing/2014/main" id="{19E0D4BC-F8F6-E8DC-2723-15EE098B2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8" y="4351000"/>
            <a:ext cx="2689417" cy="201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1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B0EEE-ECBC-7ECB-BD4F-B2F77A8A9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11ABC3B-F1F7-86A5-6EBF-ADFD8E7B5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1148692"/>
            <a:ext cx="7506350" cy="369000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5E65478-E745-B840-C723-02B8A86B63BC}"/>
              </a:ext>
            </a:extLst>
          </p:cNvPr>
          <p:cNvSpPr txBox="1">
            <a:spLocks/>
          </p:cNvSpPr>
          <p:nvPr/>
        </p:nvSpPr>
        <p:spPr>
          <a:xfrm>
            <a:off x="906483" y="374138"/>
            <a:ext cx="10903077" cy="6413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HubSpot - High-level 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6ECCE1-5FEE-DA1E-890C-1ECC12841FD3}"/>
              </a:ext>
            </a:extLst>
          </p:cNvPr>
          <p:cNvSpPr/>
          <p:nvPr/>
        </p:nvSpPr>
        <p:spPr>
          <a:xfrm>
            <a:off x="1028065" y="1555871"/>
            <a:ext cx="1275715" cy="2997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6483FA9-AC81-285B-BD4C-FF446A839673}"/>
              </a:ext>
            </a:extLst>
          </p:cNvPr>
          <p:cNvSpPr/>
          <p:nvPr/>
        </p:nvSpPr>
        <p:spPr>
          <a:xfrm>
            <a:off x="2851193" y="1850419"/>
            <a:ext cx="1901782" cy="519113"/>
          </a:xfrm>
          <a:prstGeom prst="wedgeEllipseCallout">
            <a:avLst>
              <a:gd name="adj1" fmla="val -49972"/>
              <a:gd name="adj2" fmla="val -6342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Customizable Bookmarks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4E4FE0E-12A1-254B-C9DF-84EA3A7ED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143" y="2695684"/>
            <a:ext cx="6835732" cy="3133616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96EC278-9134-702F-61C7-88AAC0366CB4}"/>
              </a:ext>
            </a:extLst>
          </p:cNvPr>
          <p:cNvSpPr/>
          <p:nvPr/>
        </p:nvSpPr>
        <p:spPr>
          <a:xfrm>
            <a:off x="4667250" y="2695683"/>
            <a:ext cx="4143375" cy="3755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1656C87A-EFDE-D9DE-B044-76E5567C4FBF}"/>
              </a:ext>
            </a:extLst>
          </p:cNvPr>
          <p:cNvSpPr/>
          <p:nvPr/>
        </p:nvSpPr>
        <p:spPr>
          <a:xfrm>
            <a:off x="7707659" y="3137853"/>
            <a:ext cx="1693516" cy="519113"/>
          </a:xfrm>
          <a:prstGeom prst="wedgeEllipseCallout">
            <a:avLst>
              <a:gd name="adj1" fmla="val -49972"/>
              <a:gd name="adj2" fmla="val -6342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Main “Search” bar</a:t>
            </a:r>
          </a:p>
        </p:txBody>
      </p:sp>
    </p:spTree>
    <p:extLst>
      <p:ext uri="{BB962C8B-B14F-4D97-AF65-F5344CB8AC3E}">
        <p14:creationId xmlns:p14="http://schemas.microsoft.com/office/powerpoint/2010/main" val="1958652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2D369-90F3-A289-546B-BD6577A1E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AB7002-50E6-6A3A-839D-223CF5AE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286" y="1184012"/>
            <a:ext cx="6599439" cy="373088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F57CABE-A468-3D72-A0EA-118515995CE9}"/>
              </a:ext>
            </a:extLst>
          </p:cNvPr>
          <p:cNvSpPr txBox="1">
            <a:spLocks/>
          </p:cNvSpPr>
          <p:nvPr/>
        </p:nvSpPr>
        <p:spPr>
          <a:xfrm>
            <a:off x="906483" y="373926"/>
            <a:ext cx="10903077" cy="6415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HubSpot - High-level Overview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47BD33-7A6A-04F2-1F8E-62D455C52994}"/>
              </a:ext>
            </a:extLst>
          </p:cNvPr>
          <p:cNvSpPr/>
          <p:nvPr/>
        </p:nvSpPr>
        <p:spPr>
          <a:xfrm>
            <a:off x="2066925" y="1952165"/>
            <a:ext cx="1885950" cy="16959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94D474E-6047-7526-2018-37456B9C7677}"/>
              </a:ext>
            </a:extLst>
          </p:cNvPr>
          <p:cNvSpPr/>
          <p:nvPr/>
        </p:nvSpPr>
        <p:spPr>
          <a:xfrm>
            <a:off x="4200524" y="2190519"/>
            <a:ext cx="1628776" cy="690423"/>
          </a:xfrm>
          <a:prstGeom prst="wedgeEllipseCallout">
            <a:avLst>
              <a:gd name="adj1" fmla="val -64406"/>
              <a:gd name="adj2" fmla="val -4797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Updating Pipeline View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E9203F-B163-BD40-9744-4113F250C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514" y="3049456"/>
            <a:ext cx="6272905" cy="2996009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F65F66F-9B80-D8FA-48AF-FC5A1C469163}"/>
              </a:ext>
            </a:extLst>
          </p:cNvPr>
          <p:cNvSpPr/>
          <p:nvPr/>
        </p:nvSpPr>
        <p:spPr>
          <a:xfrm>
            <a:off x="5101462" y="3097198"/>
            <a:ext cx="2070864" cy="19034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C74E394C-DAFD-C12C-872F-AF82FDA0A90E}"/>
              </a:ext>
            </a:extLst>
          </p:cNvPr>
          <p:cNvSpPr/>
          <p:nvPr/>
        </p:nvSpPr>
        <p:spPr>
          <a:xfrm>
            <a:off x="7385598" y="3648075"/>
            <a:ext cx="1600894" cy="819150"/>
          </a:xfrm>
          <a:prstGeom prst="wedgeEllipseCallout">
            <a:avLst>
              <a:gd name="adj1" fmla="val -62026"/>
              <a:gd name="adj2" fmla="val -5262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Updating Custom Object View</a:t>
            </a:r>
          </a:p>
        </p:txBody>
      </p:sp>
    </p:spTree>
    <p:extLst>
      <p:ext uri="{BB962C8B-B14F-4D97-AF65-F5344CB8AC3E}">
        <p14:creationId xmlns:p14="http://schemas.microsoft.com/office/powerpoint/2010/main" val="1123191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2F66A-6DF5-89E4-B0F2-E8DD3CE3E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04ACB93-A4E9-9AFE-43EA-F17D3B10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83" y="1223267"/>
            <a:ext cx="7437240" cy="3263007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D7AAEE-8B95-EEF3-CB1B-FD2D4053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425" y="2453300"/>
            <a:ext cx="8172715" cy="3397259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4853932-4317-DF0E-090B-F474F20C3FE6}"/>
              </a:ext>
            </a:extLst>
          </p:cNvPr>
          <p:cNvSpPr txBox="1">
            <a:spLocks/>
          </p:cNvSpPr>
          <p:nvPr/>
        </p:nvSpPr>
        <p:spPr>
          <a:xfrm>
            <a:off x="906483" y="345440"/>
            <a:ext cx="10903077" cy="6700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HubSpot - High-level 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548B77-365D-8315-4E47-4DB4CC9F1142}"/>
              </a:ext>
            </a:extLst>
          </p:cNvPr>
          <p:cNvSpPr/>
          <p:nvPr/>
        </p:nvSpPr>
        <p:spPr>
          <a:xfrm>
            <a:off x="8953500" y="2453300"/>
            <a:ext cx="1857640" cy="975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7C50CA2F-1CF2-CBDF-B659-E5089247602E}"/>
              </a:ext>
            </a:extLst>
          </p:cNvPr>
          <p:cNvSpPr/>
          <p:nvPr/>
        </p:nvSpPr>
        <p:spPr>
          <a:xfrm>
            <a:off x="7353299" y="3921247"/>
            <a:ext cx="1600201" cy="772795"/>
          </a:xfrm>
          <a:prstGeom prst="wedgeEllipseCallout">
            <a:avLst>
              <a:gd name="adj1" fmla="val 51969"/>
              <a:gd name="adj2" fmla="val -1182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Notifications 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4959E5-C15D-DEC8-6496-2DA0887B6ED0}"/>
              </a:ext>
            </a:extLst>
          </p:cNvPr>
          <p:cNvSpPr/>
          <p:nvPr/>
        </p:nvSpPr>
        <p:spPr>
          <a:xfrm>
            <a:off x="7077075" y="1209791"/>
            <a:ext cx="190500" cy="2979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1C42EFAE-D7BB-5E11-9861-360284577C82}"/>
              </a:ext>
            </a:extLst>
          </p:cNvPr>
          <p:cNvSpPr/>
          <p:nvPr/>
        </p:nvSpPr>
        <p:spPr>
          <a:xfrm>
            <a:off x="5448299" y="1859135"/>
            <a:ext cx="1628776" cy="484016"/>
          </a:xfrm>
          <a:prstGeom prst="wedgeEllipseCallout">
            <a:avLst>
              <a:gd name="adj1" fmla="val 51969"/>
              <a:gd name="adj2" fmla="val -1182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Notifications Bell</a:t>
            </a:r>
          </a:p>
        </p:txBody>
      </p:sp>
    </p:spTree>
    <p:extLst>
      <p:ext uri="{BB962C8B-B14F-4D97-AF65-F5344CB8AC3E}">
        <p14:creationId xmlns:p14="http://schemas.microsoft.com/office/powerpoint/2010/main" val="924457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2C47A4-65AB-BC94-F356-EBB9C7F57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30" y="1156641"/>
            <a:ext cx="11152940" cy="4946073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6AEA03B-14FA-DEF9-F460-04BADB3DF429}"/>
              </a:ext>
            </a:extLst>
          </p:cNvPr>
          <p:cNvSpPr txBox="1">
            <a:spLocks/>
          </p:cNvSpPr>
          <p:nvPr/>
        </p:nvSpPr>
        <p:spPr>
          <a:xfrm>
            <a:off x="906483" y="335280"/>
            <a:ext cx="10903077" cy="6802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HubSpot – Pipelines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A63500-643A-004A-E3CB-800CCB7C7319}"/>
              </a:ext>
            </a:extLst>
          </p:cNvPr>
          <p:cNvSpPr/>
          <p:nvPr/>
        </p:nvSpPr>
        <p:spPr>
          <a:xfrm>
            <a:off x="1000125" y="1143000"/>
            <a:ext cx="1095375" cy="2952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075E58-95B5-2B25-4284-F994B9533339}"/>
              </a:ext>
            </a:extLst>
          </p:cNvPr>
          <p:cNvSpPr/>
          <p:nvPr/>
        </p:nvSpPr>
        <p:spPr>
          <a:xfrm>
            <a:off x="4962525" y="1937043"/>
            <a:ext cx="2657475" cy="2476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13DCF292-5CA1-2950-2782-66FD9BFDA7DD}"/>
              </a:ext>
            </a:extLst>
          </p:cNvPr>
          <p:cNvSpPr/>
          <p:nvPr/>
        </p:nvSpPr>
        <p:spPr>
          <a:xfrm>
            <a:off x="2095500" y="1290637"/>
            <a:ext cx="1504950" cy="519113"/>
          </a:xfrm>
          <a:prstGeom prst="wedgeEllipseCallout">
            <a:avLst>
              <a:gd name="adj1" fmla="val -49972"/>
              <a:gd name="adj2" fmla="val -6342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Pipeline View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D917E0DD-5FE3-15ED-4341-4E95C60E6759}"/>
              </a:ext>
            </a:extLst>
          </p:cNvPr>
          <p:cNvSpPr/>
          <p:nvPr/>
        </p:nvSpPr>
        <p:spPr>
          <a:xfrm>
            <a:off x="7543801" y="2261103"/>
            <a:ext cx="1504950" cy="519113"/>
          </a:xfrm>
          <a:prstGeom prst="wedgeEllipseCallout">
            <a:avLst>
              <a:gd name="adj1" fmla="val -46807"/>
              <a:gd name="adj2" fmla="val -6892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Pipeline Stages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4C50EE-8B69-D306-DEE2-0F315D980569}"/>
              </a:ext>
            </a:extLst>
          </p:cNvPr>
          <p:cNvSpPr/>
          <p:nvPr/>
        </p:nvSpPr>
        <p:spPr>
          <a:xfrm>
            <a:off x="519530" y="1552576"/>
            <a:ext cx="1337845" cy="2571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A063E32E-4C27-CADF-CF34-90DA827452C2}"/>
              </a:ext>
            </a:extLst>
          </p:cNvPr>
          <p:cNvSpPr/>
          <p:nvPr/>
        </p:nvSpPr>
        <p:spPr>
          <a:xfrm>
            <a:off x="697915" y="2152651"/>
            <a:ext cx="1504950" cy="519113"/>
          </a:xfrm>
          <a:prstGeom prst="wedgeEllipseCallout">
            <a:avLst>
              <a:gd name="adj1" fmla="val -9466"/>
              <a:gd name="adj2" fmla="val -11480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Quick Search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38247D-AD5B-AA45-850C-66A884B82B43}"/>
              </a:ext>
            </a:extLst>
          </p:cNvPr>
          <p:cNvSpPr/>
          <p:nvPr/>
        </p:nvSpPr>
        <p:spPr>
          <a:xfrm>
            <a:off x="7620000" y="3810000"/>
            <a:ext cx="1123950" cy="1990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8D1FF379-CD24-74FD-C05F-3B9312A52E26}"/>
              </a:ext>
            </a:extLst>
          </p:cNvPr>
          <p:cNvSpPr/>
          <p:nvPr/>
        </p:nvSpPr>
        <p:spPr>
          <a:xfrm>
            <a:off x="8912809" y="4805362"/>
            <a:ext cx="1898065" cy="921331"/>
          </a:xfrm>
          <a:prstGeom prst="wedgeEllipseCallout">
            <a:avLst>
              <a:gd name="adj1" fmla="val -58283"/>
              <a:gd name="adj2" fmla="val -643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High-level Ticket Information &amp; Tags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D0B202-D0CD-CFDB-9A27-122394CDA9B5}"/>
              </a:ext>
            </a:extLst>
          </p:cNvPr>
          <p:cNvSpPr/>
          <p:nvPr/>
        </p:nvSpPr>
        <p:spPr>
          <a:xfrm>
            <a:off x="3416007" y="1857375"/>
            <a:ext cx="333375" cy="3429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C471D257-9024-927F-4D21-244BF46BCF20}"/>
              </a:ext>
            </a:extLst>
          </p:cNvPr>
          <p:cNvSpPr/>
          <p:nvPr/>
        </p:nvSpPr>
        <p:spPr>
          <a:xfrm>
            <a:off x="3676650" y="2312194"/>
            <a:ext cx="1504950" cy="519113"/>
          </a:xfrm>
          <a:prstGeom prst="wedgeEllipseCallout">
            <a:avLst>
              <a:gd name="adj1" fmla="val -46807"/>
              <a:gd name="adj2" fmla="val -6892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Collapsable View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7BA7D5-A400-6472-BD5D-700FF89F85FC}"/>
              </a:ext>
            </a:extLst>
          </p:cNvPr>
          <p:cNvSpPr/>
          <p:nvPr/>
        </p:nvSpPr>
        <p:spPr>
          <a:xfrm>
            <a:off x="3971925" y="1156641"/>
            <a:ext cx="2657475" cy="2476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71F96F4D-66DD-91B4-E612-D880F5403E76}"/>
              </a:ext>
            </a:extLst>
          </p:cNvPr>
          <p:cNvSpPr/>
          <p:nvPr/>
        </p:nvSpPr>
        <p:spPr>
          <a:xfrm>
            <a:off x="6629400" y="1295193"/>
            <a:ext cx="1676400" cy="519113"/>
          </a:xfrm>
          <a:prstGeom prst="wedgeEllipseCallout">
            <a:avLst>
              <a:gd name="adj1" fmla="val -48706"/>
              <a:gd name="adj2" fmla="val -5792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Customizable View</a:t>
            </a:r>
          </a:p>
        </p:txBody>
      </p:sp>
    </p:spTree>
    <p:extLst>
      <p:ext uri="{BB962C8B-B14F-4D97-AF65-F5344CB8AC3E}">
        <p14:creationId xmlns:p14="http://schemas.microsoft.com/office/powerpoint/2010/main" val="3489063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3F14B-073A-70FB-153F-CEBFE4944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1BD74-3123-7C37-D6C4-7B2539A4288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86163" y="515645"/>
            <a:ext cx="10903077" cy="351227"/>
          </a:xfrm>
          <a:prstGeom prst="rect">
            <a:avLst/>
          </a:prstGeom>
        </p:spPr>
        <p:txBody>
          <a:bodyPr lIns="91440" tIns="45720" rIns="91440" bIns="45720" anchor="b">
            <a:noAutofit/>
          </a:bodyPr>
          <a:lstStyle/>
          <a:p>
            <a:pPr algn="ctr"/>
            <a:r>
              <a:rPr lang="en-US" sz="30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HubSpot – General Order Flow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34E69-ED34-992B-B95A-EAC0DA9AD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943" y="993612"/>
            <a:ext cx="4795668" cy="5143946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FFAC69B-A8CC-7B0D-99C5-CA5208096E20}"/>
              </a:ext>
            </a:extLst>
          </p:cNvPr>
          <p:cNvCxnSpPr>
            <a:cxnSpLocks/>
          </p:cNvCxnSpPr>
          <p:nvPr/>
        </p:nvCxnSpPr>
        <p:spPr>
          <a:xfrm flipH="1">
            <a:off x="8233408" y="1959200"/>
            <a:ext cx="39665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BA8EEDF-A719-1F72-D1D2-120E74C8D066}"/>
              </a:ext>
            </a:extLst>
          </p:cNvPr>
          <p:cNvSpPr txBox="1"/>
          <p:nvPr/>
        </p:nvSpPr>
        <p:spPr>
          <a:xfrm>
            <a:off x="8639379" y="1324133"/>
            <a:ext cx="2562225" cy="147732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/>
              <a:t>Once the order is removed from “Stuck/Hold” it would follow the general “Accepted” order flow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1B9CB8-4633-04AF-7F93-68EB262CDF5A}"/>
              </a:ext>
            </a:extLst>
          </p:cNvPr>
          <p:cNvSpPr txBox="1"/>
          <p:nvPr/>
        </p:nvSpPr>
        <p:spPr>
          <a:xfrm>
            <a:off x="8630058" y="3148945"/>
            <a:ext cx="2562225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/>
              <a:t>Separate tickets are created for other departments to manage those tasks separately 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DC2C5981-3AB5-0718-A420-874644E6CF8F}"/>
              </a:ext>
            </a:extLst>
          </p:cNvPr>
          <p:cNvSpPr/>
          <p:nvPr/>
        </p:nvSpPr>
        <p:spPr>
          <a:xfrm>
            <a:off x="7008501" y="2447928"/>
            <a:ext cx="428625" cy="981072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8ED3072-4E86-1387-D148-89BB8455B04A}"/>
              </a:ext>
            </a:extLst>
          </p:cNvPr>
          <p:cNvCxnSpPr>
            <a:cxnSpLocks/>
          </p:cNvCxnSpPr>
          <p:nvPr/>
        </p:nvCxnSpPr>
        <p:spPr>
          <a:xfrm flipH="1" flipV="1">
            <a:off x="7363697" y="3051529"/>
            <a:ext cx="1261700" cy="3441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72196F4-01F3-45DC-B073-7337EF85E998}"/>
              </a:ext>
            </a:extLst>
          </p:cNvPr>
          <p:cNvCxnSpPr>
            <a:cxnSpLocks/>
          </p:cNvCxnSpPr>
          <p:nvPr/>
        </p:nvCxnSpPr>
        <p:spPr>
          <a:xfrm flipV="1">
            <a:off x="3040972" y="1324133"/>
            <a:ext cx="1940603" cy="64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658377B-A057-B2D2-D101-954A8DC8BBE8}"/>
              </a:ext>
            </a:extLst>
          </p:cNvPr>
          <p:cNvSpPr txBox="1"/>
          <p:nvPr/>
        </p:nvSpPr>
        <p:spPr>
          <a:xfrm>
            <a:off x="478747" y="992501"/>
            <a:ext cx="2562225" cy="2862322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Once “Deal” is moved to 95%, a new Implementation Ticket is auto-created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This ticket stays with the Implementation Manager and is moved between different status stages until Closed</a:t>
            </a:r>
          </a:p>
        </p:txBody>
      </p:sp>
    </p:spTree>
    <p:extLst>
      <p:ext uri="{BB962C8B-B14F-4D97-AF65-F5344CB8AC3E}">
        <p14:creationId xmlns:p14="http://schemas.microsoft.com/office/powerpoint/2010/main" val="1243112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</Words>
  <Application>Microsoft Office PowerPoint</Application>
  <PresentationFormat>Widescreen</PresentationFormat>
  <Paragraphs>23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HubSpot – Overview   </vt:lpstr>
      <vt:lpstr>PowerPoint Presentation</vt:lpstr>
      <vt:lpstr>PowerPoint Presentation</vt:lpstr>
      <vt:lpstr>PowerPoint Presentation</vt:lpstr>
      <vt:lpstr>PowerPoint Presentation</vt:lpstr>
      <vt:lpstr>HubSpot – General Order Flow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Highlands Migration Plan - Students</dc:title>
  <dc:creator>Melissa Fuentes</dc:creator>
  <cp:lastModifiedBy>Margaret Snider</cp:lastModifiedBy>
  <cp:revision>1</cp:revision>
  <dcterms:created xsi:type="dcterms:W3CDTF">2023-04-06T17:02:56Z</dcterms:created>
  <dcterms:modified xsi:type="dcterms:W3CDTF">2026-07-27T08:51:21Z</dcterms:modified>
</cp:coreProperties>
</file>