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Lst>
  <p:sldSz cy="5143500" cx="9144000"/>
  <p:notesSz cx="6858000" cy="9144000"/>
  <p:embeddedFontLst>
    <p:embeddedFont>
      <p:font typeface="Quicksand"/>
      <p:regular r:id="rId14"/>
      <p:bold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16" roundtripDataSignature="AMtx7mgC9DPjnC0EIu65mNG2PFBcdC1kI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EA0A34C-98B7-440B-AFD8-197C6DD7C4F0}">
  <a:tblStyle styleId="{FEA0A34C-98B7-440B-AFD8-197C6DD7C4F0}" styleName="Table_0">
    <a:wholeTbl>
      <a:tcTxStyle b="off" i="off">
        <a:font>
          <a:latin typeface="Arial"/>
          <a:ea typeface="Arial"/>
          <a:cs typeface="Arial"/>
        </a:font>
        <a:srgbClr val="000000"/>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 styleId="{2DFB3159-C34B-4669-885B-0596BB13777F}" styleName="Table_1">
    <a:wholeTbl>
      <a:tcTxStyle b="off" i="off">
        <a:font>
          <a:latin typeface="Arial"/>
          <a:ea typeface="Arial"/>
          <a:cs typeface="Arial"/>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font" Target="fonts/Quicksand-bold.fntdata"/><Relationship Id="rId14" Type="http://schemas.openxmlformats.org/officeDocument/2006/relationships/font" Target="fonts/Quicksand-regular.fntdata"/><Relationship Id="rId16" Type="http://customschemas.google.com/relationships/presentationmetadata" Target="meta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2" name="Google Shape;62;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1: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0" lvl="0" marL="0" rtl="0" algn="l">
              <a:lnSpc>
                <a:spcPct val="100000"/>
              </a:lnSpc>
              <a:spcBef>
                <a:spcPts val="0"/>
              </a:spcBef>
              <a:spcAft>
                <a:spcPts val="0"/>
              </a:spcAft>
              <a:buSzPts val="1400"/>
              <a:buNone/>
            </a:pPr>
            <a:r>
              <a:t/>
            </a:r>
            <a:endParaRPr/>
          </a:p>
        </p:txBody>
      </p:sp>
      <p:sp>
        <p:nvSpPr>
          <p:cNvPr id="74" name="Google Shape;74;p1: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2: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0" lvl="0" marL="0" rtl="0" algn="l">
              <a:lnSpc>
                <a:spcPct val="100000"/>
              </a:lnSpc>
              <a:spcBef>
                <a:spcPts val="0"/>
              </a:spcBef>
              <a:spcAft>
                <a:spcPts val="0"/>
              </a:spcAft>
              <a:buSzPts val="1400"/>
              <a:buNone/>
            </a:pPr>
            <a:r>
              <a:t/>
            </a:r>
            <a:endParaRPr/>
          </a:p>
        </p:txBody>
      </p:sp>
      <p:sp>
        <p:nvSpPr>
          <p:cNvPr id="121" name="Google Shape;121;p2: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3: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0" lvl="0" marL="0" rtl="0" algn="l">
              <a:lnSpc>
                <a:spcPct val="100000"/>
              </a:lnSpc>
              <a:spcBef>
                <a:spcPts val="0"/>
              </a:spcBef>
              <a:spcAft>
                <a:spcPts val="0"/>
              </a:spcAft>
              <a:buSzPts val="1400"/>
              <a:buNone/>
            </a:pPr>
            <a:r>
              <a:t/>
            </a:r>
            <a:endParaRPr/>
          </a:p>
        </p:txBody>
      </p:sp>
      <p:sp>
        <p:nvSpPr>
          <p:cNvPr id="146" name="Google Shape;146;p3: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4: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0" lvl="0" marL="0" rtl="0" algn="l">
              <a:lnSpc>
                <a:spcPct val="100000"/>
              </a:lnSpc>
              <a:spcBef>
                <a:spcPts val="0"/>
              </a:spcBef>
              <a:spcAft>
                <a:spcPts val="0"/>
              </a:spcAft>
              <a:buSzPts val="1400"/>
              <a:buNone/>
            </a:pPr>
            <a:r>
              <a:t/>
            </a:r>
            <a:endParaRPr/>
          </a:p>
        </p:txBody>
      </p:sp>
      <p:sp>
        <p:nvSpPr>
          <p:cNvPr id="176" name="Google Shape;176;p4: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5: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
        <p:nvSpPr>
          <p:cNvPr id="209" name="Google Shape;209;p5: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228600" lvl="0" marL="444500" marR="0" rtl="0" algn="l">
              <a:lnSpc>
                <a:spcPct val="100000"/>
              </a:lnSpc>
              <a:spcBef>
                <a:spcPts val="0"/>
              </a:spcBef>
              <a:spcAft>
                <a:spcPts val="0"/>
              </a:spcAft>
              <a:buClr>
                <a:srgbClr val="000000"/>
              </a:buClr>
              <a:buSzPts val="1400"/>
              <a:buFont typeface="Arial"/>
              <a:buNone/>
            </a:pPr>
            <a:r>
              <a:t/>
            </a:r>
            <a:endParaRPr/>
          </a:p>
        </p:txBody>
      </p:sp>
      <p:sp>
        <p:nvSpPr>
          <p:cNvPr id="210" name="Google Shape;210;p5:notes"/>
          <p:cNvSpPr txBox="1"/>
          <p:nvPr>
            <p:ph idx="12" type="sldNum"/>
          </p:nvPr>
        </p:nvSpPr>
        <p:spPr>
          <a:xfrm>
            <a:off x="5180013" y="6502401"/>
            <a:ext cx="3962400" cy="341400"/>
          </a:xfrm>
          <a:prstGeom prst="rect">
            <a:avLst/>
          </a:prstGeom>
          <a:noFill/>
          <a:ln>
            <a:noFill/>
          </a:ln>
        </p:spPr>
        <p:txBody>
          <a:bodyPr anchorCtr="0" anchor="b" bIns="45575" lIns="91225" spcFirstLastPara="1" rIns="91225" wrap="square" tIns="45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6: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
        <p:nvSpPr>
          <p:cNvPr id="219" name="Google Shape;219;p6: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228600" lvl="0" marL="444500" marR="0" rtl="0" algn="l">
              <a:lnSpc>
                <a:spcPct val="100000"/>
              </a:lnSpc>
              <a:spcBef>
                <a:spcPts val="0"/>
              </a:spcBef>
              <a:spcAft>
                <a:spcPts val="0"/>
              </a:spcAft>
              <a:buClr>
                <a:srgbClr val="000000"/>
              </a:buClr>
              <a:buSzPts val="1400"/>
              <a:buFont typeface="Arial"/>
              <a:buNone/>
            </a:pPr>
            <a:r>
              <a:t/>
            </a:r>
            <a:endParaRPr/>
          </a:p>
        </p:txBody>
      </p:sp>
      <p:sp>
        <p:nvSpPr>
          <p:cNvPr id="220" name="Google Shape;220;p6:notes"/>
          <p:cNvSpPr txBox="1"/>
          <p:nvPr>
            <p:ph idx="12" type="sldNum"/>
          </p:nvPr>
        </p:nvSpPr>
        <p:spPr>
          <a:xfrm>
            <a:off x="5180013" y="6502401"/>
            <a:ext cx="3962400" cy="341400"/>
          </a:xfrm>
          <a:prstGeom prst="rect">
            <a:avLst/>
          </a:prstGeom>
          <a:noFill/>
          <a:ln>
            <a:noFill/>
          </a:ln>
        </p:spPr>
        <p:txBody>
          <a:bodyPr anchorCtr="0" anchor="b" bIns="45575" lIns="91225" spcFirstLastPara="1" rIns="91225" wrap="square" tIns="45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showMasterSp="0" type="obj">
  <p:cSld name="OBJECT">
    <p:bg>
      <p:bgPr>
        <a:solidFill>
          <a:schemeClr val="lt1"/>
        </a:solidFill>
      </p:bgPr>
    </p:bg>
    <p:spTree>
      <p:nvGrpSpPr>
        <p:cNvPr id="9" name="Shape 9"/>
        <p:cNvGrpSpPr/>
        <p:nvPr/>
      </p:nvGrpSpPr>
      <p:grpSpPr>
        <a:xfrm>
          <a:off x="0" y="0"/>
          <a:ext cx="0" cy="0"/>
          <a:chOff x="0" y="0"/>
          <a:chExt cx="0" cy="0"/>
        </a:xfrm>
      </p:grpSpPr>
      <p:sp>
        <p:nvSpPr>
          <p:cNvPr id="10" name="Google Shape;10;p8"/>
          <p:cNvSpPr txBox="1"/>
          <p:nvPr>
            <p:ph type="title"/>
          </p:nvPr>
        </p:nvSpPr>
        <p:spPr>
          <a:xfrm>
            <a:off x="228600" y="137319"/>
            <a:ext cx="4114800" cy="571500"/>
          </a:xfrm>
          <a:prstGeom prst="rect">
            <a:avLst/>
          </a:prstGeom>
          <a:noFill/>
          <a:ln>
            <a:noFill/>
          </a:ln>
        </p:spPr>
        <p:txBody>
          <a:bodyPr anchorCtr="0" anchor="ctr" bIns="0" lIns="0" spcFirstLastPara="1" rIns="0" wrap="square" tIns="0">
            <a:normAutofit/>
          </a:bodyPr>
          <a:lstStyle>
            <a:lvl1pPr lvl="0" algn="ctr">
              <a:lnSpc>
                <a:spcPct val="100000"/>
              </a:lnSpc>
              <a:spcBef>
                <a:spcPts val="0"/>
              </a:spcBef>
              <a:spcAft>
                <a:spcPts val="0"/>
              </a:spcAft>
              <a:buSzPts val="2200"/>
              <a:buNone/>
              <a:defRPr b="0" i="0" sz="2400">
                <a:solidFill>
                  <a:schemeClr val="lt1"/>
                </a:solidFill>
                <a:latin typeface="Arial"/>
                <a:ea typeface="Arial"/>
                <a:cs typeface="Arial"/>
                <a:sym typeface="Arial"/>
              </a:defRPr>
            </a:lvl1pPr>
            <a:lvl2pPr lvl="1" algn="l">
              <a:lnSpc>
                <a:spcPct val="100000"/>
              </a:lnSpc>
              <a:spcBef>
                <a:spcPts val="0"/>
              </a:spcBef>
              <a:spcAft>
                <a:spcPts val="0"/>
              </a:spcAft>
              <a:buSzPts val="700"/>
              <a:buNone/>
              <a:defRPr/>
            </a:lvl2pPr>
            <a:lvl3pPr lvl="2" algn="l">
              <a:lnSpc>
                <a:spcPct val="100000"/>
              </a:lnSpc>
              <a:spcBef>
                <a:spcPts val="0"/>
              </a:spcBef>
              <a:spcAft>
                <a:spcPts val="0"/>
              </a:spcAft>
              <a:buSzPts val="700"/>
              <a:buNone/>
              <a:defRPr/>
            </a:lvl3pPr>
            <a:lvl4pPr lvl="3" algn="l">
              <a:lnSpc>
                <a:spcPct val="100000"/>
              </a:lnSpc>
              <a:spcBef>
                <a:spcPts val="0"/>
              </a:spcBef>
              <a:spcAft>
                <a:spcPts val="0"/>
              </a:spcAft>
              <a:buSzPts val="700"/>
              <a:buNone/>
              <a:defRPr/>
            </a:lvl4pPr>
            <a:lvl5pPr lvl="4" algn="l">
              <a:lnSpc>
                <a:spcPct val="100000"/>
              </a:lnSpc>
              <a:spcBef>
                <a:spcPts val="0"/>
              </a:spcBef>
              <a:spcAft>
                <a:spcPts val="0"/>
              </a:spcAft>
              <a:buSzPts val="700"/>
              <a:buNone/>
              <a:defRPr/>
            </a:lvl5pPr>
            <a:lvl6pPr lvl="5" algn="l">
              <a:lnSpc>
                <a:spcPct val="100000"/>
              </a:lnSpc>
              <a:spcBef>
                <a:spcPts val="0"/>
              </a:spcBef>
              <a:spcAft>
                <a:spcPts val="0"/>
              </a:spcAft>
              <a:buSzPts val="700"/>
              <a:buNone/>
              <a:defRPr/>
            </a:lvl6pPr>
            <a:lvl7pPr lvl="6" algn="l">
              <a:lnSpc>
                <a:spcPct val="100000"/>
              </a:lnSpc>
              <a:spcBef>
                <a:spcPts val="0"/>
              </a:spcBef>
              <a:spcAft>
                <a:spcPts val="0"/>
              </a:spcAft>
              <a:buSzPts val="700"/>
              <a:buNone/>
              <a:defRPr/>
            </a:lvl7pPr>
            <a:lvl8pPr lvl="7" algn="l">
              <a:lnSpc>
                <a:spcPct val="100000"/>
              </a:lnSpc>
              <a:spcBef>
                <a:spcPts val="0"/>
              </a:spcBef>
              <a:spcAft>
                <a:spcPts val="0"/>
              </a:spcAft>
              <a:buSzPts val="700"/>
              <a:buNone/>
              <a:defRPr/>
            </a:lvl8pPr>
            <a:lvl9pPr lvl="8" algn="l">
              <a:lnSpc>
                <a:spcPct val="100000"/>
              </a:lnSpc>
              <a:spcBef>
                <a:spcPts val="0"/>
              </a:spcBef>
              <a:spcAft>
                <a:spcPts val="0"/>
              </a:spcAft>
              <a:buSzPts val="700"/>
              <a:buNone/>
              <a:defRPr/>
            </a:lvl9pPr>
          </a:lstStyle>
          <a:p/>
        </p:txBody>
      </p:sp>
      <p:sp>
        <p:nvSpPr>
          <p:cNvPr id="11" name="Google Shape;11;p8"/>
          <p:cNvSpPr txBox="1"/>
          <p:nvPr>
            <p:ph idx="1" type="body"/>
          </p:nvPr>
        </p:nvSpPr>
        <p:spPr>
          <a:xfrm>
            <a:off x="228600" y="800100"/>
            <a:ext cx="4114800" cy="226320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300"/>
              </a:spcBef>
              <a:spcAft>
                <a:spcPts val="0"/>
              </a:spcAft>
              <a:buSzPts val="1600"/>
              <a:buNone/>
              <a:defRPr b="0" i="0">
                <a:solidFill>
                  <a:schemeClr val="dk1"/>
                </a:solidFill>
              </a:defRPr>
            </a:lvl1pPr>
            <a:lvl2pPr indent="-317500" lvl="1" marL="914400" algn="l">
              <a:lnSpc>
                <a:spcPct val="100000"/>
              </a:lnSpc>
              <a:spcBef>
                <a:spcPts val="300"/>
              </a:spcBef>
              <a:spcAft>
                <a:spcPts val="0"/>
              </a:spcAft>
              <a:buSzPts val="1400"/>
              <a:buChar char="–"/>
              <a:defRPr/>
            </a:lvl2pPr>
            <a:lvl3pPr indent="-304800" lvl="2" marL="1371600" algn="l">
              <a:lnSpc>
                <a:spcPct val="100000"/>
              </a:lnSpc>
              <a:spcBef>
                <a:spcPts val="200"/>
              </a:spcBef>
              <a:spcAft>
                <a:spcPts val="0"/>
              </a:spcAft>
              <a:buSzPts val="1200"/>
              <a:buChar char="•"/>
              <a:defRPr/>
            </a:lvl3pPr>
            <a:lvl4pPr indent="-292100" lvl="3" marL="1828800" algn="l">
              <a:lnSpc>
                <a:spcPct val="100000"/>
              </a:lnSpc>
              <a:spcBef>
                <a:spcPts val="200"/>
              </a:spcBef>
              <a:spcAft>
                <a:spcPts val="0"/>
              </a:spcAft>
              <a:buSzPts val="1000"/>
              <a:buChar char="–"/>
              <a:defRPr/>
            </a:lvl4pPr>
            <a:lvl5pPr indent="-292100" lvl="4" marL="2286000" algn="l">
              <a:lnSpc>
                <a:spcPct val="100000"/>
              </a:lnSpc>
              <a:spcBef>
                <a:spcPts val="200"/>
              </a:spcBef>
              <a:spcAft>
                <a:spcPts val="0"/>
              </a:spcAft>
              <a:buSzPts val="1000"/>
              <a:buChar char="»"/>
              <a:defRPr/>
            </a:lvl5pPr>
            <a:lvl6pPr indent="-292100" lvl="5" marL="2743200" algn="l">
              <a:lnSpc>
                <a:spcPct val="100000"/>
              </a:lnSpc>
              <a:spcBef>
                <a:spcPts val="200"/>
              </a:spcBef>
              <a:spcAft>
                <a:spcPts val="0"/>
              </a:spcAft>
              <a:buSzPts val="1000"/>
              <a:buChar char="•"/>
              <a:defRPr/>
            </a:lvl6pPr>
            <a:lvl7pPr indent="-292100" lvl="6" marL="3200400" algn="l">
              <a:lnSpc>
                <a:spcPct val="100000"/>
              </a:lnSpc>
              <a:spcBef>
                <a:spcPts val="200"/>
              </a:spcBef>
              <a:spcAft>
                <a:spcPts val="0"/>
              </a:spcAft>
              <a:buSzPts val="1000"/>
              <a:buChar char="•"/>
              <a:defRPr/>
            </a:lvl7pPr>
            <a:lvl8pPr indent="-292100" lvl="7" marL="3657600" algn="l">
              <a:lnSpc>
                <a:spcPct val="100000"/>
              </a:lnSpc>
              <a:spcBef>
                <a:spcPts val="200"/>
              </a:spcBef>
              <a:spcAft>
                <a:spcPts val="0"/>
              </a:spcAft>
              <a:buSzPts val="1000"/>
              <a:buChar char="•"/>
              <a:defRPr/>
            </a:lvl8pPr>
            <a:lvl9pPr indent="-292100" lvl="8" marL="4114800" algn="l">
              <a:lnSpc>
                <a:spcPct val="100000"/>
              </a:lnSpc>
              <a:spcBef>
                <a:spcPts val="200"/>
              </a:spcBef>
              <a:spcAft>
                <a:spcPts val="0"/>
              </a:spcAft>
              <a:buSzPts val="1000"/>
              <a:buChar char="•"/>
              <a:defRPr/>
            </a:lvl9pPr>
          </a:lstStyle>
          <a:p/>
        </p:txBody>
      </p:sp>
      <p:sp>
        <p:nvSpPr>
          <p:cNvPr id="12" name="Google Shape;12;p8"/>
          <p:cNvSpPr txBox="1"/>
          <p:nvPr>
            <p:ph idx="11" type="ftr"/>
          </p:nvPr>
        </p:nvSpPr>
        <p:spPr>
          <a:xfrm>
            <a:off x="1562100" y="3178175"/>
            <a:ext cx="1447800" cy="182700"/>
          </a:xfrm>
          <a:prstGeom prst="rect">
            <a:avLst/>
          </a:prstGeom>
          <a:noFill/>
          <a:ln>
            <a:noFill/>
          </a:ln>
        </p:spPr>
        <p:txBody>
          <a:bodyPr anchorCtr="0" anchor="ctr" bIns="0" lIns="0" spcFirstLastPara="1" rIns="0" wrap="square" tIns="0">
            <a:noAutofit/>
          </a:bodyPr>
          <a:lstStyle>
            <a:lvl1pPr lvl="0" marR="0" rtl="0" algn="ctr">
              <a:lnSpc>
                <a:spcPct val="100000"/>
              </a:lnSpc>
              <a:spcBef>
                <a:spcPts val="0"/>
              </a:spcBef>
              <a:spcAft>
                <a:spcPts val="0"/>
              </a:spcAft>
              <a:buClr>
                <a:srgbClr val="000000"/>
              </a:buClr>
              <a:buSzPts val="700"/>
              <a:buFont typeface="Arial"/>
              <a:buNone/>
              <a:defRPr b="1" i="0" sz="900" u="none" cap="none" strike="noStrike">
                <a:solidFill>
                  <a:srgbClr val="E22C91"/>
                </a:solidFill>
                <a:latin typeface="Arial"/>
                <a:ea typeface="Arial"/>
                <a:cs typeface="Arial"/>
                <a:sym typeface="Arial"/>
              </a:defRPr>
            </a:lvl1pPr>
            <a:lvl2pPr lvl="1"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9pPr>
          </a:lstStyle>
          <a:p/>
        </p:txBody>
      </p:sp>
      <p:sp>
        <p:nvSpPr>
          <p:cNvPr id="13" name="Google Shape;13;p8"/>
          <p:cNvSpPr txBox="1"/>
          <p:nvPr>
            <p:ph idx="10" type="dt"/>
          </p:nvPr>
        </p:nvSpPr>
        <p:spPr>
          <a:xfrm>
            <a:off x="228600" y="3178175"/>
            <a:ext cx="1066800" cy="182700"/>
          </a:xfrm>
          <a:prstGeom prst="rect">
            <a:avLst/>
          </a:prstGeom>
          <a:noFill/>
          <a:ln>
            <a:noFill/>
          </a:ln>
        </p:spPr>
        <p:txBody>
          <a:bodyPr anchorCtr="0" anchor="ctr" bIns="0" lIns="0" spcFirstLastPara="1" rIns="0" wrap="square" tIns="0">
            <a:noAutofit/>
          </a:bodyPr>
          <a:lstStyle>
            <a:lvl1pPr lvl="0" marR="0" rtl="0" algn="l">
              <a:lnSpc>
                <a:spcPct val="100000"/>
              </a:lnSpc>
              <a:spcBef>
                <a:spcPts val="0"/>
              </a:spcBef>
              <a:spcAft>
                <a:spcPts val="0"/>
              </a:spcAft>
              <a:buClr>
                <a:srgbClr val="000000"/>
              </a:buClr>
              <a:buSzPts val="700"/>
              <a:buFont typeface="Arial"/>
              <a:buNone/>
              <a:defRPr b="0" i="0" sz="7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9pPr>
          </a:lstStyle>
          <a:p/>
        </p:txBody>
      </p:sp>
      <p:sp>
        <p:nvSpPr>
          <p:cNvPr id="14" name="Google Shape;14;p8"/>
          <p:cNvSpPr txBox="1"/>
          <p:nvPr>
            <p:ph idx="12" type="sldNum"/>
          </p:nvPr>
        </p:nvSpPr>
        <p:spPr>
          <a:xfrm>
            <a:off x="3276600" y="3178175"/>
            <a:ext cx="1066800" cy="182700"/>
          </a:xfrm>
          <a:prstGeom prst="rect">
            <a:avLst/>
          </a:prstGeom>
          <a:noFill/>
          <a:ln>
            <a:noFill/>
          </a:ln>
        </p:spPr>
        <p:txBody>
          <a:bodyPr anchorCtr="0" anchor="ctr" bIns="0" lIns="0" spcFirstLastPara="1" rIns="0" wrap="square" tIns="0">
            <a:noAutofit/>
          </a:bodyPr>
          <a:lstStyle>
            <a:lvl1pPr indent="0" lvl="0"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1pPr>
            <a:lvl2pPr indent="0" lvl="1"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2pPr>
            <a:lvl3pPr indent="0" lvl="2"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3pPr>
            <a:lvl4pPr indent="0" lvl="3"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4pPr>
            <a:lvl5pPr indent="0" lvl="4"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5pPr>
            <a:lvl6pPr indent="0" lvl="5"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6pPr>
            <a:lvl7pPr indent="0" lvl="6"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7pPr>
            <a:lvl8pPr indent="0" lvl="7"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8pPr>
            <a:lvl9pPr indent="0" lvl="8"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9pPr>
          </a:lstStyle>
          <a:p>
            <a:pPr indent="0" lvl="0" marL="2540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17"/>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 name="Google Shape;47;p17"/>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8" name="Google Shape;48;p17"/>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9" name="Google Shape;49;p17"/>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50" name="Google Shape;50;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1" name="Shape 51"/>
        <p:cNvGrpSpPr/>
        <p:nvPr/>
      </p:nvGrpSpPr>
      <p:grpSpPr>
        <a:xfrm>
          <a:off x="0" y="0"/>
          <a:ext cx="0" cy="0"/>
          <a:chOff x="0" y="0"/>
          <a:chExt cx="0" cy="0"/>
        </a:xfrm>
      </p:grpSpPr>
      <p:sp>
        <p:nvSpPr>
          <p:cNvPr id="52" name="Google Shape;52;p18"/>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53" name="Google Shape;53;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4" name="Shape 54"/>
        <p:cNvGrpSpPr/>
        <p:nvPr/>
      </p:nvGrpSpPr>
      <p:grpSpPr>
        <a:xfrm>
          <a:off x="0" y="0"/>
          <a:ext cx="0" cy="0"/>
          <a:chOff x="0" y="0"/>
          <a:chExt cx="0" cy="0"/>
        </a:xfrm>
      </p:grpSpPr>
      <p:sp>
        <p:nvSpPr>
          <p:cNvPr id="55" name="Google Shape;55;p19"/>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6" name="Google Shape;56;p19"/>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57" name="Google Shape;57;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8" name="Shape 58"/>
        <p:cNvGrpSpPr/>
        <p:nvPr/>
      </p:nvGrpSpPr>
      <p:grpSpPr>
        <a:xfrm>
          <a:off x="0" y="0"/>
          <a:ext cx="0" cy="0"/>
          <a:chOff x="0" y="0"/>
          <a:chExt cx="0" cy="0"/>
        </a:xfrm>
      </p:grpSpPr>
      <p:sp>
        <p:nvSpPr>
          <p:cNvPr id="59" name="Google Shape;59;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Blank">
  <p:cSld name="1_Blank">
    <p:spTree>
      <p:nvGrpSpPr>
        <p:cNvPr id="15" name="Shape 15"/>
        <p:cNvGrpSpPr/>
        <p:nvPr/>
      </p:nvGrpSpPr>
      <p:grpSpPr>
        <a:xfrm>
          <a:off x="0" y="0"/>
          <a:ext cx="0" cy="0"/>
          <a:chOff x="0" y="0"/>
          <a:chExt cx="0" cy="0"/>
        </a:xfrm>
      </p:grpSpPr>
      <p:sp>
        <p:nvSpPr>
          <p:cNvPr id="16" name="Google Shape;16;p9"/>
          <p:cNvSpPr txBox="1"/>
          <p:nvPr>
            <p:ph idx="11" type="ftr"/>
          </p:nvPr>
        </p:nvSpPr>
        <p:spPr>
          <a:xfrm>
            <a:off x="1562100" y="3178175"/>
            <a:ext cx="1447800" cy="182700"/>
          </a:xfrm>
          <a:prstGeom prst="rect">
            <a:avLst/>
          </a:prstGeom>
          <a:noFill/>
          <a:ln>
            <a:noFill/>
          </a:ln>
        </p:spPr>
        <p:txBody>
          <a:bodyPr anchorCtr="0" anchor="ctr" bIns="0" lIns="0" spcFirstLastPara="1" rIns="0" wrap="square" tIns="0">
            <a:noAutofit/>
          </a:bodyPr>
          <a:lstStyle>
            <a:lvl1pPr lvl="0" marR="0" rtl="0" algn="ctr">
              <a:lnSpc>
                <a:spcPct val="100000"/>
              </a:lnSpc>
              <a:spcBef>
                <a:spcPts val="0"/>
              </a:spcBef>
              <a:spcAft>
                <a:spcPts val="0"/>
              </a:spcAft>
              <a:buClr>
                <a:srgbClr val="000000"/>
              </a:buClr>
              <a:buSzPts val="700"/>
              <a:buFont typeface="Arial"/>
              <a:buNone/>
              <a:defRPr b="1" i="0" sz="900" u="none" cap="none" strike="noStrike">
                <a:solidFill>
                  <a:srgbClr val="E22C91"/>
                </a:solidFill>
                <a:latin typeface="Arial"/>
                <a:ea typeface="Arial"/>
                <a:cs typeface="Arial"/>
                <a:sym typeface="Arial"/>
              </a:defRPr>
            </a:lvl1pPr>
            <a:lvl2pPr lvl="1"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9pPr>
          </a:lstStyle>
          <a:p/>
        </p:txBody>
      </p:sp>
      <p:sp>
        <p:nvSpPr>
          <p:cNvPr id="17" name="Google Shape;17;p9"/>
          <p:cNvSpPr txBox="1"/>
          <p:nvPr>
            <p:ph idx="10" type="dt"/>
          </p:nvPr>
        </p:nvSpPr>
        <p:spPr>
          <a:xfrm>
            <a:off x="228600" y="3178175"/>
            <a:ext cx="1066800" cy="182700"/>
          </a:xfrm>
          <a:prstGeom prst="rect">
            <a:avLst/>
          </a:prstGeom>
          <a:noFill/>
          <a:ln>
            <a:noFill/>
          </a:ln>
        </p:spPr>
        <p:txBody>
          <a:bodyPr anchorCtr="0" anchor="ctr" bIns="0" lIns="0" spcFirstLastPara="1" rIns="0" wrap="square" tIns="0">
            <a:noAutofit/>
          </a:bodyPr>
          <a:lstStyle>
            <a:lvl1pPr lvl="0" marR="0" rtl="0" algn="l">
              <a:lnSpc>
                <a:spcPct val="100000"/>
              </a:lnSpc>
              <a:spcBef>
                <a:spcPts val="0"/>
              </a:spcBef>
              <a:spcAft>
                <a:spcPts val="0"/>
              </a:spcAft>
              <a:buClr>
                <a:srgbClr val="000000"/>
              </a:buClr>
              <a:buSzPts val="700"/>
              <a:buFont typeface="Arial"/>
              <a:buNone/>
              <a:defRPr b="0" i="0" sz="7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9pPr>
          </a:lstStyle>
          <a:p/>
        </p:txBody>
      </p:sp>
      <p:sp>
        <p:nvSpPr>
          <p:cNvPr id="18" name="Google Shape;18;p9"/>
          <p:cNvSpPr txBox="1"/>
          <p:nvPr>
            <p:ph idx="12" type="sldNum"/>
          </p:nvPr>
        </p:nvSpPr>
        <p:spPr>
          <a:xfrm>
            <a:off x="3276600" y="3178175"/>
            <a:ext cx="1066800" cy="182700"/>
          </a:xfrm>
          <a:prstGeom prst="rect">
            <a:avLst/>
          </a:prstGeom>
          <a:noFill/>
          <a:ln>
            <a:noFill/>
          </a:ln>
        </p:spPr>
        <p:txBody>
          <a:bodyPr anchorCtr="0" anchor="ctr" bIns="0" lIns="0" spcFirstLastPara="1" rIns="0" wrap="square" tIns="0">
            <a:noAutofit/>
          </a:bodyPr>
          <a:lstStyle>
            <a:lvl1pPr indent="0" lvl="0"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1pPr>
            <a:lvl2pPr indent="0" lvl="1"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2pPr>
            <a:lvl3pPr indent="0" lvl="2"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3pPr>
            <a:lvl4pPr indent="0" lvl="3"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4pPr>
            <a:lvl5pPr indent="0" lvl="4"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5pPr>
            <a:lvl6pPr indent="0" lvl="5"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6pPr>
            <a:lvl7pPr indent="0" lvl="6"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7pPr>
            <a:lvl8pPr indent="0" lvl="7"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8pPr>
            <a:lvl9pPr indent="0" lvl="8"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9pPr>
          </a:lstStyle>
          <a:p>
            <a:pPr indent="0" lvl="0" marL="2540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10"/>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21" name="Google Shape;21;p10"/>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22" name="Google Shape;22;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5" name="Google Shape;25;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6" name="Shape 26"/>
        <p:cNvGrpSpPr/>
        <p:nvPr/>
      </p:nvGrpSpPr>
      <p:grpSpPr>
        <a:xfrm>
          <a:off x="0" y="0"/>
          <a:ext cx="0" cy="0"/>
          <a:chOff x="0" y="0"/>
          <a:chExt cx="0" cy="0"/>
        </a:xfrm>
      </p:grpSpPr>
      <p:sp>
        <p:nvSpPr>
          <p:cNvPr id="27" name="Google Shape;27;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8" name="Google Shape;28;p1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29" name="Google Shape;29;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0" name="Shape 30"/>
        <p:cNvGrpSpPr/>
        <p:nvPr/>
      </p:nvGrpSpPr>
      <p:grpSpPr>
        <a:xfrm>
          <a:off x="0" y="0"/>
          <a:ext cx="0" cy="0"/>
          <a:chOff x="0" y="0"/>
          <a:chExt cx="0" cy="0"/>
        </a:xfrm>
      </p:grpSpPr>
      <p:sp>
        <p:nvSpPr>
          <p:cNvPr id="31" name="Google Shape;31;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2" name="Google Shape;32;p13"/>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3" name="Google Shape;33;p13"/>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4" name="Google Shape;34;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1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7" name="Google Shape;37;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15"/>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40" name="Google Shape;40;p15"/>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41" name="Google Shape;41;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42" name="Shape 42"/>
        <p:cNvGrpSpPr/>
        <p:nvPr/>
      </p:nvGrpSpPr>
      <p:grpSpPr>
        <a:xfrm>
          <a:off x="0" y="0"/>
          <a:ext cx="0" cy="0"/>
          <a:chOff x="0" y="0"/>
          <a:chExt cx="0" cy="0"/>
        </a:xfrm>
      </p:grpSpPr>
      <p:sp>
        <p:nvSpPr>
          <p:cNvPr id="43" name="Google Shape;43;p16"/>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4" name="Google Shape;44;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9.png"/><Relationship Id="rId6" Type="http://schemas.openxmlformats.org/officeDocument/2006/relationships/image" Target="../media/image3.png"/><Relationship Id="rId7" Type="http://schemas.openxmlformats.org/officeDocument/2006/relationships/image" Target="../media/image16.png"/><Relationship Id="rId8"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1.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4.png"/><Relationship Id="rId4" Type="http://schemas.openxmlformats.org/officeDocument/2006/relationships/image" Target="../media/image15.png"/><Relationship Id="rId5" Type="http://schemas.openxmlformats.org/officeDocument/2006/relationships/image" Target="../media/image13.png"/><Relationship Id="rId6"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21"/>
          <p:cNvSpPr/>
          <p:nvPr/>
        </p:nvSpPr>
        <p:spPr>
          <a:xfrm>
            <a:off x="-1" y="2740343"/>
            <a:ext cx="4731765" cy="2403157"/>
          </a:xfrm>
          <a:custGeom>
            <a:rect b="b" l="l" r="r" t="t"/>
            <a:pathLst>
              <a:path extrusionOk="0" h="3653790" w="4572000">
                <a:moveTo>
                  <a:pt x="0" y="3653790"/>
                </a:moveTo>
                <a:lnTo>
                  <a:pt x="4572000" y="3653790"/>
                </a:lnTo>
                <a:lnTo>
                  <a:pt x="4572000" y="0"/>
                </a:lnTo>
                <a:lnTo>
                  <a:pt x="0" y="0"/>
                </a:lnTo>
                <a:lnTo>
                  <a:pt x="0" y="3653790"/>
                </a:lnTo>
                <a:close/>
              </a:path>
            </a:pathLst>
          </a:custGeom>
          <a:solidFill>
            <a:srgbClr val="F8F8F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350"/>
              <a:buFont typeface="Arial"/>
              <a:buNone/>
            </a:pPr>
            <a:r>
              <a:t/>
            </a:r>
            <a:endParaRPr b="0" i="0" sz="1350" u="none" cap="none" strike="noStrike">
              <a:solidFill>
                <a:srgbClr val="000000"/>
              </a:solidFill>
              <a:latin typeface="Arial"/>
              <a:ea typeface="Arial"/>
              <a:cs typeface="Arial"/>
              <a:sym typeface="Arial"/>
            </a:endParaRPr>
          </a:p>
        </p:txBody>
      </p:sp>
      <p:sp>
        <p:nvSpPr>
          <p:cNvPr id="65" name="Google Shape;65;p21"/>
          <p:cNvSpPr/>
          <p:nvPr/>
        </p:nvSpPr>
        <p:spPr>
          <a:xfrm>
            <a:off x="-1" y="0"/>
            <a:ext cx="4731765" cy="2740343"/>
          </a:xfrm>
          <a:custGeom>
            <a:rect b="b" l="l" r="r" t="t"/>
            <a:pathLst>
              <a:path extrusionOk="0" h="3653790" w="4572000">
                <a:moveTo>
                  <a:pt x="0" y="3653790"/>
                </a:moveTo>
                <a:lnTo>
                  <a:pt x="4572000" y="3653790"/>
                </a:lnTo>
                <a:lnTo>
                  <a:pt x="4572000" y="0"/>
                </a:lnTo>
                <a:lnTo>
                  <a:pt x="0" y="0"/>
                </a:lnTo>
                <a:lnTo>
                  <a:pt x="0" y="3653790"/>
                </a:lnTo>
                <a:close/>
              </a:path>
            </a:pathLst>
          </a:custGeom>
          <a:solidFill>
            <a:srgbClr val="1F497D"/>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350"/>
              <a:buFont typeface="Arial"/>
              <a:buNone/>
            </a:pPr>
            <a:r>
              <a:t/>
            </a:r>
            <a:endParaRPr b="0" i="0" sz="1350" u="none" cap="none" strike="noStrike">
              <a:solidFill>
                <a:srgbClr val="000000"/>
              </a:solidFill>
              <a:latin typeface="Arial"/>
              <a:ea typeface="Arial"/>
              <a:cs typeface="Arial"/>
              <a:sym typeface="Arial"/>
            </a:endParaRPr>
          </a:p>
        </p:txBody>
      </p:sp>
      <p:sp>
        <p:nvSpPr>
          <p:cNvPr id="66" name="Google Shape;66;p21"/>
          <p:cNvSpPr txBox="1"/>
          <p:nvPr>
            <p:ph type="title"/>
          </p:nvPr>
        </p:nvSpPr>
        <p:spPr>
          <a:xfrm>
            <a:off x="452208" y="1061821"/>
            <a:ext cx="4119900" cy="1357500"/>
          </a:xfrm>
          <a:prstGeom prst="rect">
            <a:avLst/>
          </a:prstGeom>
          <a:noFill/>
          <a:ln>
            <a:noFill/>
          </a:ln>
        </p:spPr>
        <p:txBody>
          <a:bodyPr anchorCtr="0" anchor="ctr" bIns="0" lIns="0" spcFirstLastPara="1" rIns="0" wrap="square" tIns="12375">
            <a:spAutoFit/>
          </a:bodyPr>
          <a:lstStyle/>
          <a:p>
            <a:pPr indent="0" lvl="0" marL="9525" rtl="0" algn="l">
              <a:lnSpc>
                <a:spcPct val="116250"/>
              </a:lnSpc>
              <a:spcBef>
                <a:spcPts val="98"/>
              </a:spcBef>
              <a:spcAft>
                <a:spcPts val="0"/>
              </a:spcAft>
              <a:buSzPts val="2200"/>
              <a:buNone/>
            </a:pPr>
            <a:r>
              <a:rPr b="1" lang="en"/>
              <a:t>Communication Hub for Housing Authorities:  </a:t>
            </a:r>
            <a:br>
              <a:rPr b="1" lang="en"/>
            </a:br>
            <a:r>
              <a:rPr lang="en" sz="1460"/>
              <a:t>SIM-based desk phone</a:t>
            </a:r>
            <a:endParaRPr sz="1460"/>
          </a:p>
          <a:p>
            <a:pPr indent="0" lvl="0" marL="9525" rtl="0" algn="l">
              <a:lnSpc>
                <a:spcPct val="117123"/>
              </a:lnSpc>
              <a:spcBef>
                <a:spcPts val="0"/>
              </a:spcBef>
              <a:spcAft>
                <a:spcPts val="0"/>
              </a:spcAft>
              <a:buSzPts val="2200"/>
              <a:buNone/>
            </a:pPr>
            <a:r>
              <a:rPr lang="en" sz="1460"/>
              <a:t>with Frontier</a:t>
            </a:r>
            <a:endParaRPr sz="1460"/>
          </a:p>
        </p:txBody>
      </p:sp>
      <p:sp>
        <p:nvSpPr>
          <p:cNvPr id="67" name="Google Shape;67;p21"/>
          <p:cNvSpPr txBox="1"/>
          <p:nvPr/>
        </p:nvSpPr>
        <p:spPr>
          <a:xfrm>
            <a:off x="7657813" y="4916091"/>
            <a:ext cx="79058" cy="148117"/>
          </a:xfrm>
          <a:prstGeom prst="rect">
            <a:avLst/>
          </a:prstGeom>
          <a:noFill/>
          <a:ln>
            <a:noFill/>
          </a:ln>
        </p:spPr>
        <p:txBody>
          <a:bodyPr anchorCtr="0" anchor="t" bIns="0" lIns="0" spcFirstLastPara="1" rIns="0" wrap="square" tIns="9525">
            <a:spAutoFit/>
          </a:bodyPr>
          <a:lstStyle/>
          <a:p>
            <a:pPr indent="0" lvl="0" marL="9525" marR="0" rtl="0" algn="l">
              <a:lnSpc>
                <a:spcPct val="100000"/>
              </a:lnSpc>
              <a:spcBef>
                <a:spcPts val="0"/>
              </a:spcBef>
              <a:spcAft>
                <a:spcPts val="0"/>
              </a:spcAft>
              <a:buClr>
                <a:srgbClr val="000000"/>
              </a:buClr>
              <a:buSzPts val="900"/>
              <a:buFont typeface="Arial"/>
              <a:buNone/>
            </a:pPr>
            <a:r>
              <a:rPr b="0" i="0" lang="en" sz="900" u="none" cap="none" strike="noStrike">
                <a:solidFill>
                  <a:srgbClr val="E22C91"/>
                </a:solidFill>
                <a:latin typeface="Arial"/>
                <a:ea typeface="Arial"/>
                <a:cs typeface="Arial"/>
                <a:sym typeface="Arial"/>
              </a:rPr>
              <a:t>1</a:t>
            </a:r>
            <a:endParaRPr b="0" i="0" sz="900" u="none" cap="none" strike="noStrike">
              <a:solidFill>
                <a:srgbClr val="000000"/>
              </a:solidFill>
              <a:latin typeface="Arial"/>
              <a:ea typeface="Arial"/>
              <a:cs typeface="Arial"/>
              <a:sym typeface="Arial"/>
            </a:endParaRPr>
          </a:p>
        </p:txBody>
      </p:sp>
      <p:pic>
        <p:nvPicPr>
          <p:cNvPr id="68" name="Google Shape;68;p21"/>
          <p:cNvPicPr preferRelativeResize="0"/>
          <p:nvPr/>
        </p:nvPicPr>
        <p:blipFill rotWithShape="1">
          <a:blip r:embed="rId3">
            <a:alphaModFix/>
          </a:blip>
          <a:srcRect b="0" l="0" r="0" t="0"/>
          <a:stretch/>
        </p:blipFill>
        <p:spPr>
          <a:xfrm>
            <a:off x="1075946" y="2827575"/>
            <a:ext cx="2359288" cy="2117448"/>
          </a:xfrm>
          <a:prstGeom prst="rect">
            <a:avLst/>
          </a:prstGeom>
          <a:noFill/>
          <a:ln>
            <a:noFill/>
          </a:ln>
        </p:spPr>
      </p:pic>
      <p:pic>
        <p:nvPicPr>
          <p:cNvPr id="69" name="Google Shape;69;p21"/>
          <p:cNvPicPr preferRelativeResize="0"/>
          <p:nvPr/>
        </p:nvPicPr>
        <p:blipFill rotWithShape="1">
          <a:blip r:embed="rId4">
            <a:alphaModFix/>
          </a:blip>
          <a:srcRect b="0" l="0" r="0" t="0"/>
          <a:stretch/>
        </p:blipFill>
        <p:spPr>
          <a:xfrm>
            <a:off x="7350825" y="319617"/>
            <a:ext cx="1478539" cy="419444"/>
          </a:xfrm>
          <a:prstGeom prst="rect">
            <a:avLst/>
          </a:prstGeom>
          <a:noFill/>
          <a:ln>
            <a:noFill/>
          </a:ln>
        </p:spPr>
      </p:pic>
      <p:pic>
        <p:nvPicPr>
          <p:cNvPr id="70" name="Google Shape;70;p21"/>
          <p:cNvPicPr preferRelativeResize="0"/>
          <p:nvPr/>
        </p:nvPicPr>
        <p:blipFill rotWithShape="1">
          <a:blip r:embed="rId5">
            <a:alphaModFix/>
          </a:blip>
          <a:srcRect b="0" l="0" r="0" t="0"/>
          <a:stretch/>
        </p:blipFill>
        <p:spPr>
          <a:xfrm>
            <a:off x="362103" y="348512"/>
            <a:ext cx="2333508" cy="270580"/>
          </a:xfrm>
          <a:prstGeom prst="rect">
            <a:avLst/>
          </a:prstGeom>
          <a:noFill/>
          <a:ln>
            <a:noFill/>
          </a:ln>
        </p:spPr>
      </p:pic>
      <p:graphicFrame>
        <p:nvGraphicFramePr>
          <p:cNvPr id="71" name="Google Shape;71;p21"/>
          <p:cNvGraphicFramePr/>
          <p:nvPr/>
        </p:nvGraphicFramePr>
        <p:xfrm>
          <a:off x="5423521" y="847278"/>
          <a:ext cx="3000000" cy="3000000"/>
        </p:xfrm>
        <a:graphic>
          <a:graphicData uri="http://schemas.openxmlformats.org/drawingml/2006/table">
            <a:tbl>
              <a:tblPr bandRow="1" firstRow="1">
                <a:noFill/>
                <a:tableStyleId>{FEA0A34C-98B7-440B-AFD8-197C6DD7C4F0}</a:tableStyleId>
              </a:tblPr>
              <a:tblGrid>
                <a:gridCol w="2529850"/>
                <a:gridCol w="453875"/>
              </a:tblGrid>
              <a:tr h="262425">
                <a:tc>
                  <a:txBody>
                    <a:bodyPr/>
                    <a:lstStyle/>
                    <a:p>
                      <a:pPr indent="0" lvl="0" marL="95250" marR="0" rtl="0" algn="l">
                        <a:lnSpc>
                          <a:spcPct val="127222"/>
                        </a:lnSpc>
                        <a:spcBef>
                          <a:spcPts val="0"/>
                        </a:spcBef>
                        <a:spcAft>
                          <a:spcPts val="0"/>
                        </a:spcAft>
                        <a:buClr>
                          <a:srgbClr val="000000"/>
                        </a:buClr>
                        <a:buSzPts val="1800"/>
                        <a:buFont typeface="Arial"/>
                        <a:buNone/>
                      </a:pPr>
                      <a:r>
                        <a:rPr b="1" lang="en" sz="1800" u="none" cap="none" strike="noStrike">
                          <a:solidFill>
                            <a:srgbClr val="E62689"/>
                          </a:solidFill>
                          <a:latin typeface="Arial"/>
                          <a:ea typeface="Arial"/>
                          <a:cs typeface="Arial"/>
                          <a:sym typeface="Arial"/>
                        </a:rPr>
                        <a:t>Contents</a:t>
                      </a:r>
                      <a:endParaRPr sz="1800" u="none" cap="none" strike="noStrike">
                        <a:solidFill>
                          <a:srgbClr val="E62689"/>
                        </a:solidFill>
                        <a:latin typeface="Arial"/>
                        <a:ea typeface="Arial"/>
                        <a:cs typeface="Arial"/>
                        <a:sym typeface="Arial"/>
                      </a:endParaRPr>
                    </a:p>
                  </a:txBody>
                  <a:tcPr marT="0" marB="0" marR="0" marL="0">
                    <a:lnB cap="flat" cmpd="sng" w="12700">
                      <a:solidFill>
                        <a:srgbClr val="EA098E"/>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Times New Roman"/>
                        <a:ea typeface="Times New Roman"/>
                        <a:cs typeface="Times New Roman"/>
                        <a:sym typeface="Times New Roman"/>
                      </a:endParaRPr>
                    </a:p>
                  </a:txBody>
                  <a:tcPr marT="0" marB="0" marR="0" marL="0">
                    <a:lnB cap="flat" cmpd="sng" w="12700">
                      <a:solidFill>
                        <a:srgbClr val="E22C91"/>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Industry context &amp; S</a:t>
                      </a:r>
                      <a:r>
                        <a:rPr lang="en" sz="1400" u="none" cap="none" strike="noStrike"/>
                        <a:t>olution Overview</a:t>
                      </a:r>
                      <a:endParaRPr sz="1400" u="none" cap="none" strike="noStrike">
                        <a:latin typeface="Arial"/>
                        <a:ea typeface="Arial"/>
                        <a:cs typeface="Arial"/>
                        <a:sym typeface="Arial"/>
                      </a:endParaRPr>
                    </a:p>
                  </a:txBody>
                  <a:tcPr marT="24300" marB="0" marR="0" marL="0">
                    <a:lnT cap="flat" cmpd="sng" w="12700">
                      <a:solidFill>
                        <a:srgbClr val="EA098E"/>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4300" marB="0" marR="0" marL="0">
                    <a:lnT cap="flat" cmpd="sng" w="12700">
                      <a:solidFill>
                        <a:srgbClr val="E22C91"/>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Value Pillars</a:t>
                      </a:r>
                      <a:endParaRPr sz="1400" u="none" cap="none" strike="noStrike">
                        <a:latin typeface="Arial"/>
                        <a:ea typeface="Arial"/>
                        <a:cs typeface="Arial"/>
                        <a:sym typeface="Arial"/>
                      </a:endParaRPr>
                    </a:p>
                  </a:txBody>
                  <a:tcPr marT="247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47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Segments and Verticals</a:t>
                      </a:r>
                      <a:endParaRPr sz="1400" u="none" cap="none" strike="noStrike">
                        <a:latin typeface="Arial"/>
                        <a:ea typeface="Arial"/>
                        <a:cs typeface="Arial"/>
                        <a:sym typeface="Arial"/>
                      </a:endParaRPr>
                    </a:p>
                  </a:txBody>
                  <a:tcPr marT="252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52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Buyer Concerns</a:t>
                      </a:r>
                      <a:endParaRPr sz="1400" u="none" cap="none" strike="noStrike">
                        <a:latin typeface="Arial"/>
                        <a:ea typeface="Arial"/>
                        <a:cs typeface="Arial"/>
                        <a:sym typeface="Arial"/>
                      </a:endParaRPr>
                    </a:p>
                  </a:txBody>
                  <a:tcPr marT="252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52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Top Reasons Customers Should Buy</a:t>
                      </a:r>
                      <a:endParaRPr sz="1400" u="none" cap="none" strike="noStrike">
                        <a:latin typeface="Arial"/>
                        <a:ea typeface="Arial"/>
                        <a:cs typeface="Arial"/>
                        <a:sym typeface="Arial"/>
                      </a:endParaRPr>
                    </a:p>
                  </a:txBody>
                  <a:tcPr marT="257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57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Elevator Pitch</a:t>
                      </a:r>
                      <a:endParaRPr sz="1400" u="none" cap="none" strike="noStrike">
                        <a:latin typeface="Arial"/>
                        <a:ea typeface="Arial"/>
                        <a:cs typeface="Arial"/>
                        <a:sym typeface="Arial"/>
                      </a:endParaRPr>
                    </a:p>
                  </a:txBody>
                  <a:tcPr marT="2620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t>3</a:t>
                      </a:r>
                      <a:endParaRPr sz="1400" u="none" cap="none" strike="noStrike">
                        <a:latin typeface="Arial"/>
                        <a:ea typeface="Arial"/>
                        <a:cs typeface="Arial"/>
                        <a:sym typeface="Arial"/>
                      </a:endParaRPr>
                    </a:p>
                  </a:txBody>
                  <a:tcPr marT="2620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Competitive Environment</a:t>
                      </a:r>
                      <a:endParaRPr sz="1400" u="none" cap="none" strike="noStrike">
                        <a:latin typeface="Arial"/>
                        <a:ea typeface="Arial"/>
                        <a:cs typeface="Arial"/>
                        <a:sym typeface="Arial"/>
                      </a:endParaRPr>
                    </a:p>
                  </a:txBody>
                  <a:tcPr marT="2620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3</a:t>
                      </a:r>
                      <a:endParaRPr sz="1400" u="none" cap="none" strike="noStrike">
                        <a:latin typeface="Arial"/>
                        <a:ea typeface="Arial"/>
                        <a:cs typeface="Arial"/>
                        <a:sym typeface="Arial"/>
                      </a:endParaRPr>
                    </a:p>
                  </a:txBody>
                  <a:tcPr marT="2620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Advice from Sales Specialists</a:t>
                      </a:r>
                      <a:endParaRPr sz="1400" u="none" cap="none" strike="noStrike">
                        <a:latin typeface="Arial"/>
                        <a:ea typeface="Arial"/>
                        <a:cs typeface="Arial"/>
                        <a:sym typeface="Arial"/>
                      </a:endParaRPr>
                    </a:p>
                  </a:txBody>
                  <a:tcPr marT="266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3</a:t>
                      </a:r>
                      <a:endParaRPr sz="1400" u="none" cap="none" strike="noStrike">
                        <a:latin typeface="Arial"/>
                        <a:ea typeface="Arial"/>
                        <a:cs typeface="Arial"/>
                        <a:sym typeface="Arial"/>
                      </a:endParaRPr>
                    </a:p>
                  </a:txBody>
                  <a:tcPr marT="266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Conversation Starters</a:t>
                      </a:r>
                      <a:endParaRPr sz="1400" u="none" cap="none" strike="noStrike">
                        <a:latin typeface="Arial"/>
                        <a:ea typeface="Arial"/>
                        <a:cs typeface="Arial"/>
                        <a:sym typeface="Arial"/>
                      </a:endParaRPr>
                    </a:p>
                  </a:txBody>
                  <a:tcPr marT="266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t>4</a:t>
                      </a:r>
                      <a:endParaRPr sz="1400" u="none" cap="none" strike="noStrike">
                        <a:latin typeface="Arial"/>
                        <a:ea typeface="Arial"/>
                        <a:cs typeface="Arial"/>
                        <a:sym typeface="Arial"/>
                      </a:endParaRPr>
                    </a:p>
                  </a:txBody>
                  <a:tcPr marT="266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Objection Handling</a:t>
                      </a:r>
                      <a:endParaRPr sz="1400" u="none" cap="none" strike="noStrike">
                        <a:latin typeface="Arial"/>
                        <a:ea typeface="Arial"/>
                        <a:cs typeface="Arial"/>
                        <a:sym typeface="Arial"/>
                      </a:endParaRPr>
                    </a:p>
                  </a:txBody>
                  <a:tcPr marT="271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t>5</a:t>
                      </a:r>
                      <a:endParaRPr sz="1400" u="none" cap="none" strike="noStrike">
                        <a:latin typeface="Arial"/>
                        <a:ea typeface="Arial"/>
                        <a:cs typeface="Arial"/>
                        <a:sym typeface="Arial"/>
                      </a:endParaRPr>
                    </a:p>
                  </a:txBody>
                  <a:tcPr marT="271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Phone &amp; Voicemail Script</a:t>
                      </a:r>
                      <a:endParaRPr sz="1400" u="none" cap="none" strike="noStrike">
                        <a:latin typeface="Arial"/>
                        <a:ea typeface="Arial"/>
                        <a:cs typeface="Arial"/>
                        <a:sym typeface="Arial"/>
                      </a:endParaRPr>
                    </a:p>
                  </a:txBody>
                  <a:tcPr marT="276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t>6</a:t>
                      </a:r>
                      <a:endParaRPr sz="1400" u="none" cap="none" strike="noStrike">
                        <a:latin typeface="Arial"/>
                        <a:ea typeface="Arial"/>
                        <a:cs typeface="Arial"/>
                        <a:sym typeface="Arial"/>
                      </a:endParaRPr>
                    </a:p>
                  </a:txBody>
                  <a:tcPr marT="276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Email Script</a:t>
                      </a:r>
                      <a:endParaRPr sz="1400" u="none" cap="none" strike="noStrike"/>
                    </a:p>
                  </a:txBody>
                  <a:tcPr marT="276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t>7</a:t>
                      </a:r>
                      <a:endParaRPr sz="1400" u="none" cap="none" strike="noStrike"/>
                    </a:p>
                  </a:txBody>
                  <a:tcPr marT="276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
          <p:cNvSpPr/>
          <p:nvPr/>
        </p:nvSpPr>
        <p:spPr>
          <a:xfrm>
            <a:off x="4742350" y="3499888"/>
            <a:ext cx="4065300" cy="1305300"/>
          </a:xfrm>
          <a:prstGeom prst="roundRect">
            <a:avLst>
              <a:gd fmla="val 8364"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7" name="Google Shape;77;p1"/>
          <p:cNvSpPr txBox="1"/>
          <p:nvPr/>
        </p:nvSpPr>
        <p:spPr>
          <a:xfrm>
            <a:off x="2900749" y="3485605"/>
            <a:ext cx="1566300" cy="656100"/>
          </a:xfrm>
          <a:prstGeom prst="rect">
            <a:avLst/>
          </a:prstGeom>
          <a:noFill/>
          <a:ln>
            <a:noFill/>
          </a:ln>
        </p:spPr>
        <p:txBody>
          <a:bodyPr anchorCtr="0" anchor="t" bIns="0" lIns="0" spcFirstLastPara="1" rIns="0" wrap="square" tIns="9525">
            <a:spAutoFit/>
          </a:bodyPr>
          <a:lstStyle/>
          <a:p>
            <a:pPr indent="-158750" lvl="0" marL="228600" marR="0" rtl="0" algn="l">
              <a:lnSpc>
                <a:spcPct val="100000"/>
              </a:lnSpc>
              <a:spcBef>
                <a:spcPts val="0"/>
              </a:spcBef>
              <a:spcAft>
                <a:spcPts val="0"/>
              </a:spcAft>
              <a:buClr>
                <a:srgbClr val="000000"/>
              </a:buClr>
              <a:buSzPts val="700"/>
              <a:buFont typeface="Quicksand"/>
              <a:buAutoNum type="arabicPeriod"/>
            </a:pPr>
            <a:r>
              <a:rPr b="0" i="0" lang="en" sz="700" u="none" cap="none" strike="noStrike">
                <a:solidFill>
                  <a:srgbClr val="000000"/>
                </a:solidFill>
                <a:latin typeface="Arial"/>
                <a:ea typeface="Arial"/>
                <a:cs typeface="Arial"/>
                <a:sym typeface="Arial"/>
              </a:rPr>
              <a:t>Easy-to-use interface for seniors, families, and residents with limited tech skills</a:t>
            </a:r>
            <a:endParaRPr b="0" i="0" sz="700" u="none" cap="none" strike="noStrike">
              <a:solidFill>
                <a:srgbClr val="000000"/>
              </a:solidFill>
              <a:latin typeface="Arial"/>
              <a:ea typeface="Arial"/>
              <a:cs typeface="Arial"/>
              <a:sym typeface="Arial"/>
            </a:endParaRPr>
          </a:p>
          <a:p>
            <a:pPr indent="-158750" lvl="0" marL="228600" marR="0" rtl="0" algn="l">
              <a:lnSpc>
                <a:spcPct val="100000"/>
              </a:lnSpc>
              <a:spcBef>
                <a:spcPts val="0"/>
              </a:spcBef>
              <a:spcAft>
                <a:spcPts val="0"/>
              </a:spcAft>
              <a:buClr>
                <a:srgbClr val="000000"/>
              </a:buClr>
              <a:buSzPts val="700"/>
              <a:buFont typeface="Quicksand"/>
              <a:buAutoNum type="arabicPeriod"/>
            </a:pPr>
            <a:r>
              <a:rPr b="0" i="0" lang="en" sz="700" u="none" cap="none" strike="noStrike">
                <a:solidFill>
                  <a:srgbClr val="000000"/>
                </a:solidFill>
                <a:latin typeface="Arial"/>
                <a:ea typeface="Arial"/>
                <a:cs typeface="Arial"/>
                <a:sym typeface="Arial"/>
              </a:rPr>
              <a:t>Combines phone, text, email, internet access, and apps in one affordable, portable device</a:t>
            </a:r>
            <a:endParaRPr b="0" i="0" sz="700" u="none" cap="none" strike="noStrike">
              <a:solidFill>
                <a:srgbClr val="000000"/>
              </a:solidFill>
              <a:latin typeface="Arial"/>
              <a:ea typeface="Arial"/>
              <a:cs typeface="Arial"/>
              <a:sym typeface="Arial"/>
            </a:endParaRPr>
          </a:p>
        </p:txBody>
      </p:sp>
      <p:sp>
        <p:nvSpPr>
          <p:cNvPr id="78" name="Google Shape;78;p1"/>
          <p:cNvSpPr txBox="1"/>
          <p:nvPr/>
        </p:nvSpPr>
        <p:spPr>
          <a:xfrm>
            <a:off x="291958" y="492298"/>
            <a:ext cx="1823100" cy="933300"/>
          </a:xfrm>
          <a:prstGeom prst="rect">
            <a:avLst/>
          </a:prstGeom>
          <a:noFill/>
          <a:ln>
            <a:noFill/>
          </a:ln>
        </p:spPr>
        <p:txBody>
          <a:bodyPr anchorCtr="0" anchor="t" bIns="0" lIns="0" spcFirstLastPara="1" rIns="0" wrap="square" tIns="9525">
            <a:spAutoFit/>
          </a:bodyPr>
          <a:lstStyle/>
          <a:p>
            <a:pPr indent="0" lvl="0" marL="0" marR="0" rtl="0" algn="l">
              <a:lnSpc>
                <a:spcPct val="100000"/>
              </a:lnSpc>
              <a:spcBef>
                <a:spcPts val="0"/>
              </a:spcBef>
              <a:spcAft>
                <a:spcPts val="0"/>
              </a:spcAft>
              <a:buClr>
                <a:schemeClr val="dk1"/>
              </a:buClr>
              <a:buSzPts val="1100"/>
              <a:buFont typeface="Arial"/>
              <a:buNone/>
            </a:pPr>
            <a:r>
              <a:rPr b="1" i="0" lang="en" sz="750" u="none" cap="none" strike="noStrike">
                <a:solidFill>
                  <a:srgbClr val="000000"/>
                </a:solidFill>
                <a:latin typeface="Arial"/>
                <a:ea typeface="Arial"/>
                <a:cs typeface="Arial"/>
                <a:sym typeface="Arial"/>
              </a:rPr>
              <a:t>Mission of Housing Authorities</a:t>
            </a:r>
            <a:endParaRPr b="1" i="0" sz="75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0" i="0" lang="en" sz="750" u="none" cap="none" strike="noStrike">
                <a:solidFill>
                  <a:srgbClr val="000000"/>
                </a:solidFill>
                <a:latin typeface="Arial"/>
                <a:ea typeface="Arial"/>
                <a:cs typeface="Arial"/>
                <a:sym typeface="Arial"/>
              </a:rPr>
              <a:t>Housing Authorities are dedicated to providing safe, affordable housing and improving the quality of life for residents, often serving low-income families, seniors, and vulnerable populations. Beyond shelter, their mission is to create stability, opportunity, and equity for residents.</a:t>
            </a:r>
            <a:endParaRPr b="0" i="0" sz="750" u="none" cap="none" strike="noStrike">
              <a:solidFill>
                <a:srgbClr val="000000"/>
              </a:solidFill>
              <a:latin typeface="Arial"/>
              <a:ea typeface="Arial"/>
              <a:cs typeface="Arial"/>
              <a:sym typeface="Arial"/>
            </a:endParaRPr>
          </a:p>
        </p:txBody>
      </p:sp>
      <p:sp>
        <p:nvSpPr>
          <p:cNvPr id="79" name="Google Shape;79;p1"/>
          <p:cNvSpPr txBox="1"/>
          <p:nvPr/>
        </p:nvSpPr>
        <p:spPr>
          <a:xfrm>
            <a:off x="5238649" y="511125"/>
            <a:ext cx="3733500" cy="2936700"/>
          </a:xfrm>
          <a:prstGeom prst="rect">
            <a:avLst/>
          </a:prstGeom>
          <a:noFill/>
          <a:ln>
            <a:noFill/>
          </a:ln>
        </p:spPr>
        <p:txBody>
          <a:bodyPr anchorCtr="0" anchor="t" bIns="0" lIns="0" spcFirstLastPara="1" rIns="0" wrap="square" tIns="27150">
            <a:spAutoFit/>
          </a:bodyPr>
          <a:lstStyle/>
          <a:p>
            <a:pPr indent="0" lvl="0" marL="0" marR="0" rtl="0" algn="l">
              <a:lnSpc>
                <a:spcPct val="100000"/>
              </a:lnSpc>
              <a:spcBef>
                <a:spcPts val="0"/>
              </a:spcBef>
              <a:spcAft>
                <a:spcPts val="0"/>
              </a:spcAft>
              <a:buClr>
                <a:schemeClr val="dk1"/>
              </a:buClr>
              <a:buSzPts val="1100"/>
              <a:buFont typeface="Arial"/>
              <a:buNone/>
            </a:pPr>
            <a:r>
              <a:rPr b="1" i="0" lang="en" sz="700" u="none" cap="none" strike="noStrike">
                <a:solidFill>
                  <a:srgbClr val="18518E"/>
                </a:solidFill>
                <a:latin typeface="Arial"/>
                <a:ea typeface="Arial"/>
                <a:cs typeface="Arial"/>
                <a:sym typeface="Arial"/>
              </a:rPr>
              <a:t>Executive Leadership – Driving Mission &amp; Long-Term Impact</a:t>
            </a:r>
            <a:br>
              <a:rPr b="0" i="0" lang="en" sz="700" u="none" cap="none" strike="noStrike">
                <a:solidFill>
                  <a:srgbClr val="000000"/>
                </a:solidFill>
                <a:latin typeface="Arial"/>
                <a:ea typeface="Arial"/>
                <a:cs typeface="Arial"/>
                <a:sym typeface="Arial"/>
              </a:rPr>
            </a:br>
            <a:r>
              <a:rPr b="0" i="1" lang="en" sz="700" u="none" cap="none" strike="noStrike">
                <a:solidFill>
                  <a:srgbClr val="000000"/>
                </a:solidFill>
                <a:latin typeface="Arial"/>
                <a:ea typeface="Arial"/>
                <a:cs typeface="Arial"/>
                <a:sym typeface="Arial"/>
              </a:rPr>
              <a:t>“I am responsible for ensuring our Housing Authority fulfills its mission: providing safe, affordable housing while helping residents achieve stability, self-sufficiency, and economic mobility.”</a:t>
            </a:r>
            <a:endParaRPr b="0" i="1"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Demonstrates measurable impact on resident outcomes.</a:t>
            </a:r>
            <a:endParaRPr b="0" i="0"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Aligns with HUD priorities on digital equity and economic mobility.</a:t>
            </a:r>
            <a:endParaRPr b="0" i="0"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Reduces risk and liability with compliant emergency communication.</a:t>
            </a:r>
            <a:br>
              <a:rPr b="0" i="0" lang="en" sz="700" u="none" cap="none" strike="noStrike">
                <a:solidFill>
                  <a:srgbClr val="000000"/>
                </a:solidFill>
                <a:latin typeface="Arial"/>
                <a:ea typeface="Arial"/>
                <a:cs typeface="Arial"/>
                <a:sym typeface="Arial"/>
              </a:rPr>
            </a:br>
            <a:endParaRPr b="0" i="0" sz="7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700" u="none" cap="none" strike="noStrike">
                <a:solidFill>
                  <a:srgbClr val="18518E"/>
                </a:solidFill>
                <a:latin typeface="Arial"/>
                <a:ea typeface="Arial"/>
                <a:cs typeface="Arial"/>
                <a:sym typeface="Arial"/>
              </a:rPr>
              <a:t>Operations &amp; Property Managers – Ensuring Safety &amp; Compliance Across Properties</a:t>
            </a:r>
            <a:br>
              <a:rPr b="0" i="0" lang="en" sz="700" u="none" cap="none" strike="noStrike">
                <a:solidFill>
                  <a:srgbClr val="000000"/>
                </a:solidFill>
                <a:latin typeface="Arial"/>
                <a:ea typeface="Arial"/>
                <a:cs typeface="Arial"/>
                <a:sym typeface="Arial"/>
              </a:rPr>
            </a:br>
            <a:r>
              <a:rPr b="0" i="1" lang="en" sz="700" u="none" cap="none" strike="noStrike">
                <a:solidFill>
                  <a:srgbClr val="000000"/>
                </a:solidFill>
                <a:latin typeface="Arial"/>
                <a:ea typeface="Arial"/>
                <a:cs typeface="Arial"/>
                <a:sym typeface="Arial"/>
              </a:rPr>
              <a:t>“I am responsible for keeping our housing communities safe, compliant, and running smoothly every day.”</a:t>
            </a:r>
            <a:endParaRPr b="0" i="1"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Provides a reliable emergency line and supports resident satisfaction.</a:t>
            </a:r>
            <a:endParaRPr b="0" i="0"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Plug-and-play deployment across multiple sites, reducing maintenance.</a:t>
            </a:r>
            <a:endParaRPr b="0" i="0" sz="700" u="none" cap="none" strike="noStrike">
              <a:solidFill>
                <a:srgbClr val="000000"/>
              </a:solidFill>
              <a:latin typeface="Arial"/>
              <a:ea typeface="Arial"/>
              <a:cs typeface="Arial"/>
              <a:sym typeface="Arial"/>
            </a:endParaRPr>
          </a:p>
          <a:p>
            <a:pPr indent="-179388" lvl="0" marL="179388" marR="0" rtl="0" algn="l">
              <a:lnSpc>
                <a:spcPct val="100000"/>
              </a:lnSpc>
              <a:spcBef>
                <a:spcPts val="0"/>
              </a:spcBef>
              <a:spcAft>
                <a:spcPts val="0"/>
              </a:spcAft>
              <a:buClr>
                <a:srgbClr val="000000"/>
              </a:buClr>
              <a:buSzPts val="600"/>
              <a:buFont typeface="Arial"/>
              <a:buNone/>
            </a:pPr>
            <a:r>
              <a:t/>
            </a:r>
            <a:endParaRPr b="0" i="0" sz="7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700" u="none" cap="none" strike="noStrike">
                <a:solidFill>
                  <a:srgbClr val="18518E"/>
                </a:solidFill>
                <a:latin typeface="Arial"/>
                <a:ea typeface="Arial"/>
                <a:cs typeface="Arial"/>
                <a:sym typeface="Arial"/>
              </a:rPr>
              <a:t>IT / Technology Managers – Simplifying Technology &amp; Connectivity</a:t>
            </a:r>
            <a:br>
              <a:rPr b="0" i="0" lang="en" sz="700" u="none" cap="none" strike="noStrike">
                <a:solidFill>
                  <a:srgbClr val="000000"/>
                </a:solidFill>
                <a:latin typeface="Arial"/>
                <a:ea typeface="Arial"/>
                <a:cs typeface="Arial"/>
                <a:sym typeface="Arial"/>
              </a:rPr>
            </a:br>
            <a:r>
              <a:rPr b="0" i="1" lang="en" sz="700" u="none" cap="none" strike="noStrike">
                <a:solidFill>
                  <a:srgbClr val="000000"/>
                </a:solidFill>
                <a:latin typeface="Arial"/>
                <a:ea typeface="Arial"/>
                <a:cs typeface="Arial"/>
                <a:sym typeface="Arial"/>
              </a:rPr>
              <a:t>“I am responsible for ensuring our technology is secure, cost-effective, and easy to manage across multiple properties.”</a:t>
            </a:r>
            <a:endParaRPr b="0" i="1"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Simple to deploy and manage — no heavy integration required.</a:t>
            </a:r>
            <a:endParaRPr b="0" i="0"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Secure, compliant, and scalable across properties with 7" screen, hotspot, email, and phone.</a:t>
            </a:r>
            <a:br>
              <a:rPr b="0" i="0" lang="en" sz="700" u="none" cap="none" strike="noStrike">
                <a:solidFill>
                  <a:srgbClr val="000000"/>
                </a:solidFill>
                <a:latin typeface="Arial"/>
                <a:ea typeface="Arial"/>
                <a:cs typeface="Arial"/>
                <a:sym typeface="Arial"/>
              </a:rPr>
            </a:br>
            <a:endParaRPr b="0" i="0" sz="7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700" u="none" cap="none" strike="noStrike">
                <a:solidFill>
                  <a:srgbClr val="18518E"/>
                </a:solidFill>
                <a:latin typeface="Arial"/>
                <a:ea typeface="Arial"/>
                <a:cs typeface="Arial"/>
                <a:sym typeface="Arial"/>
              </a:rPr>
              <a:t>Resident Services &amp; Community Programs Leaders – Empowering Residents &amp; Closing the Digital Divide</a:t>
            </a:r>
            <a:br>
              <a:rPr b="0" i="0" lang="en" sz="700" u="none" cap="none" strike="noStrike">
                <a:solidFill>
                  <a:srgbClr val="000000"/>
                </a:solidFill>
                <a:latin typeface="Arial"/>
                <a:ea typeface="Arial"/>
                <a:cs typeface="Arial"/>
                <a:sym typeface="Arial"/>
              </a:rPr>
            </a:br>
            <a:r>
              <a:rPr b="0" i="1" lang="en" sz="700" u="none" cap="none" strike="noStrike">
                <a:solidFill>
                  <a:srgbClr val="000000"/>
                </a:solidFill>
                <a:latin typeface="Arial"/>
                <a:ea typeface="Arial"/>
                <a:cs typeface="Arial"/>
                <a:sym typeface="Arial"/>
              </a:rPr>
              <a:t>“I am responsible for supporting residents with the tools and programs they need to improve their quality of life, gain digital skills, and become more self-sufficient.”</a:t>
            </a:r>
            <a:endParaRPr b="0" i="1"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Provides access to training, education, and job opportunities.</a:t>
            </a:r>
            <a:endParaRPr b="0" i="0"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Helps close the digital divide by connecting Chromebooks, tablets, and other devices.</a:t>
            </a:r>
            <a:endParaRPr b="0" i="0" sz="700" u="none" cap="none" strike="noStrike">
              <a:solidFill>
                <a:srgbClr val="000000"/>
              </a:solidFill>
              <a:latin typeface="Arial"/>
              <a:ea typeface="Arial"/>
              <a:cs typeface="Arial"/>
              <a:sym typeface="Arial"/>
            </a:endParaRPr>
          </a:p>
        </p:txBody>
      </p:sp>
      <p:sp>
        <p:nvSpPr>
          <p:cNvPr id="80" name="Google Shape;80;p1"/>
          <p:cNvSpPr/>
          <p:nvPr/>
        </p:nvSpPr>
        <p:spPr>
          <a:xfrm flipH="1">
            <a:off x="2226183" y="202875"/>
            <a:ext cx="45600" cy="4585833"/>
          </a:xfrm>
          <a:custGeom>
            <a:rect b="b" l="l" r="r" t="t"/>
            <a:pathLst>
              <a:path extrusionOk="0" h="4715510" w="120000">
                <a:moveTo>
                  <a:pt x="0" y="4715383"/>
                </a:moveTo>
                <a:lnTo>
                  <a:pt x="0" y="0"/>
                </a:lnTo>
              </a:path>
            </a:pathLst>
          </a:custGeom>
          <a:noFill/>
          <a:ln cap="flat" cmpd="sng" w="9525">
            <a:solidFill>
              <a:srgbClr val="EA098E"/>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1" name="Google Shape;81;p1"/>
          <p:cNvSpPr txBox="1"/>
          <p:nvPr/>
        </p:nvSpPr>
        <p:spPr>
          <a:xfrm>
            <a:off x="2493502" y="1267204"/>
            <a:ext cx="11946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Value Pillars</a:t>
            </a:r>
            <a:endParaRPr b="0" i="0" sz="1200" u="none" cap="none" strike="noStrike">
              <a:solidFill>
                <a:srgbClr val="000000"/>
              </a:solidFill>
              <a:latin typeface="Arial"/>
              <a:ea typeface="Arial"/>
              <a:cs typeface="Arial"/>
              <a:sym typeface="Arial"/>
            </a:endParaRPr>
          </a:p>
        </p:txBody>
      </p:sp>
      <p:sp>
        <p:nvSpPr>
          <p:cNvPr id="82" name="Google Shape;82;p1"/>
          <p:cNvSpPr/>
          <p:nvPr/>
        </p:nvSpPr>
        <p:spPr>
          <a:xfrm>
            <a:off x="2488534" y="1523425"/>
            <a:ext cx="1566386" cy="0"/>
          </a:xfrm>
          <a:custGeom>
            <a:rect b="b" l="l" r="r" t="t"/>
            <a:pathLst>
              <a:path extrusionOk="0" h="120000" w="2088514">
                <a:moveTo>
                  <a:pt x="0" y="0"/>
                </a:moveTo>
                <a:lnTo>
                  <a:pt x="2088261"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3" name="Google Shape;83;p1"/>
          <p:cNvSpPr txBox="1"/>
          <p:nvPr/>
        </p:nvSpPr>
        <p:spPr>
          <a:xfrm>
            <a:off x="4783795" y="146686"/>
            <a:ext cx="22590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Buyer Concerns and Needs</a:t>
            </a:r>
            <a:endParaRPr b="0" i="0" sz="1200" u="none" cap="none" strike="noStrike">
              <a:solidFill>
                <a:srgbClr val="000000"/>
              </a:solidFill>
              <a:latin typeface="Arial"/>
              <a:ea typeface="Arial"/>
              <a:cs typeface="Arial"/>
              <a:sym typeface="Arial"/>
            </a:endParaRPr>
          </a:p>
        </p:txBody>
      </p:sp>
      <p:sp>
        <p:nvSpPr>
          <p:cNvPr id="84" name="Google Shape;84;p1"/>
          <p:cNvSpPr/>
          <p:nvPr/>
        </p:nvSpPr>
        <p:spPr>
          <a:xfrm>
            <a:off x="4775402" y="391477"/>
            <a:ext cx="2731294" cy="0"/>
          </a:xfrm>
          <a:custGeom>
            <a:rect b="b" l="l" r="r" t="t"/>
            <a:pathLst>
              <a:path extrusionOk="0" h="120000" w="3641725">
                <a:moveTo>
                  <a:pt x="0" y="0"/>
                </a:moveTo>
                <a:lnTo>
                  <a:pt x="3641598"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5" name="Google Shape;85;p1"/>
          <p:cNvSpPr txBox="1"/>
          <p:nvPr>
            <p:ph type="title"/>
          </p:nvPr>
        </p:nvSpPr>
        <p:spPr>
          <a:xfrm>
            <a:off x="298092" y="145271"/>
            <a:ext cx="1280784" cy="196203"/>
          </a:xfrm>
          <a:prstGeom prst="rect">
            <a:avLst/>
          </a:prstGeom>
          <a:noFill/>
          <a:ln>
            <a:noFill/>
          </a:ln>
        </p:spPr>
        <p:txBody>
          <a:bodyPr anchorCtr="0" anchor="ctr" bIns="0" lIns="0" spcFirstLastPara="1" rIns="0" wrap="square" tIns="11425">
            <a:spAutoFit/>
          </a:bodyPr>
          <a:lstStyle/>
          <a:p>
            <a:pPr indent="0" lvl="0" marL="12700" rtl="0" algn="l">
              <a:lnSpc>
                <a:spcPct val="100000"/>
              </a:lnSpc>
              <a:spcBef>
                <a:spcPts val="0"/>
              </a:spcBef>
              <a:spcAft>
                <a:spcPts val="0"/>
              </a:spcAft>
              <a:buClr>
                <a:srgbClr val="000000"/>
              </a:buClr>
              <a:buSzPts val="1200"/>
              <a:buNone/>
            </a:pPr>
            <a:r>
              <a:rPr b="1" lang="en" sz="1200">
                <a:solidFill>
                  <a:srgbClr val="E22C91"/>
                </a:solidFill>
                <a:latin typeface="Arial"/>
                <a:ea typeface="Arial"/>
                <a:cs typeface="Arial"/>
                <a:sym typeface="Arial"/>
              </a:rPr>
              <a:t>Industry </a:t>
            </a:r>
            <a:r>
              <a:rPr b="1" lang="en" sz="1200">
                <a:solidFill>
                  <a:srgbClr val="E22C91"/>
                </a:solidFill>
              </a:rPr>
              <a:t>C</a:t>
            </a:r>
            <a:r>
              <a:rPr b="1" lang="en" sz="1200">
                <a:solidFill>
                  <a:srgbClr val="E22C91"/>
                </a:solidFill>
                <a:latin typeface="Arial"/>
                <a:ea typeface="Arial"/>
                <a:cs typeface="Arial"/>
                <a:sym typeface="Arial"/>
              </a:rPr>
              <a:t>ontext</a:t>
            </a:r>
            <a:endParaRPr sz="1200">
              <a:solidFill>
                <a:srgbClr val="000000"/>
              </a:solidFill>
              <a:latin typeface="Arial"/>
              <a:ea typeface="Arial"/>
              <a:cs typeface="Arial"/>
              <a:sym typeface="Arial"/>
            </a:endParaRPr>
          </a:p>
        </p:txBody>
      </p:sp>
      <p:sp>
        <p:nvSpPr>
          <p:cNvPr id="86" name="Google Shape;86;p1"/>
          <p:cNvSpPr/>
          <p:nvPr/>
        </p:nvSpPr>
        <p:spPr>
          <a:xfrm>
            <a:off x="298092" y="402907"/>
            <a:ext cx="1449229" cy="0"/>
          </a:xfrm>
          <a:custGeom>
            <a:rect b="b" l="l" r="r" t="t"/>
            <a:pathLst>
              <a:path extrusionOk="0" h="120000" w="1932305">
                <a:moveTo>
                  <a:pt x="0" y="0"/>
                </a:moveTo>
                <a:lnTo>
                  <a:pt x="1932177"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7" name="Google Shape;87;p1"/>
          <p:cNvSpPr txBox="1"/>
          <p:nvPr/>
        </p:nvSpPr>
        <p:spPr>
          <a:xfrm>
            <a:off x="2495889" y="4269244"/>
            <a:ext cx="18750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Segments and Verticals</a:t>
            </a:r>
            <a:endParaRPr b="0" i="0" sz="1200" u="none" cap="none" strike="noStrike">
              <a:solidFill>
                <a:srgbClr val="000000"/>
              </a:solidFill>
              <a:latin typeface="Arial"/>
              <a:ea typeface="Arial"/>
              <a:cs typeface="Arial"/>
              <a:sym typeface="Arial"/>
            </a:endParaRPr>
          </a:p>
        </p:txBody>
      </p:sp>
      <p:sp>
        <p:nvSpPr>
          <p:cNvPr id="88" name="Google Shape;88;p1"/>
          <p:cNvSpPr/>
          <p:nvPr/>
        </p:nvSpPr>
        <p:spPr>
          <a:xfrm>
            <a:off x="2505867" y="4482814"/>
            <a:ext cx="1830353" cy="45600"/>
          </a:xfrm>
          <a:custGeom>
            <a:rect b="b" l="l" r="r" t="t"/>
            <a:pathLst>
              <a:path extrusionOk="0" h="120000" w="2068195">
                <a:moveTo>
                  <a:pt x="0" y="0"/>
                </a:moveTo>
                <a:lnTo>
                  <a:pt x="2067687"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9" name="Google Shape;89;p1"/>
          <p:cNvSpPr txBox="1"/>
          <p:nvPr/>
        </p:nvSpPr>
        <p:spPr>
          <a:xfrm>
            <a:off x="2493040" y="4544410"/>
            <a:ext cx="1181100" cy="117300"/>
          </a:xfrm>
          <a:prstGeom prst="rect">
            <a:avLst/>
          </a:prstGeom>
          <a:noFill/>
          <a:ln>
            <a:noFill/>
          </a:ln>
        </p:spPr>
        <p:txBody>
          <a:bodyPr anchorCtr="0" anchor="t" bIns="0" lIns="0" spcFirstLastPara="1" rIns="0" wrap="square" tIns="9525">
            <a:spAutoFit/>
          </a:bodyPr>
          <a:lstStyle/>
          <a:p>
            <a:pPr indent="0" lvl="0" marL="12700" marR="0" rtl="0" algn="l">
              <a:lnSpc>
                <a:spcPct val="100000"/>
              </a:lnSpc>
              <a:spcBef>
                <a:spcPts val="0"/>
              </a:spcBef>
              <a:spcAft>
                <a:spcPts val="0"/>
              </a:spcAft>
              <a:buClr>
                <a:srgbClr val="000000"/>
              </a:buClr>
              <a:buSzPts val="700"/>
              <a:buFont typeface="Arial"/>
              <a:buNone/>
            </a:pPr>
            <a:r>
              <a:rPr b="0" i="0" lang="en" sz="700" u="none" cap="none" strike="noStrike">
                <a:solidFill>
                  <a:srgbClr val="000000"/>
                </a:solidFill>
                <a:latin typeface="Arial"/>
                <a:ea typeface="Arial"/>
                <a:cs typeface="Arial"/>
                <a:sym typeface="Arial"/>
              </a:rPr>
              <a:t>Targeted customer profile:</a:t>
            </a:r>
            <a:endParaRPr b="0" i="0" sz="700" u="none" cap="none" strike="noStrike">
              <a:solidFill>
                <a:srgbClr val="000000"/>
              </a:solidFill>
              <a:latin typeface="Arial"/>
              <a:ea typeface="Arial"/>
              <a:cs typeface="Arial"/>
              <a:sym typeface="Arial"/>
            </a:endParaRPr>
          </a:p>
        </p:txBody>
      </p:sp>
      <p:sp>
        <p:nvSpPr>
          <p:cNvPr id="90" name="Google Shape;90;p1"/>
          <p:cNvSpPr txBox="1"/>
          <p:nvPr/>
        </p:nvSpPr>
        <p:spPr>
          <a:xfrm>
            <a:off x="2509844" y="4667188"/>
            <a:ext cx="1860900" cy="117300"/>
          </a:xfrm>
          <a:prstGeom prst="rect">
            <a:avLst/>
          </a:prstGeom>
          <a:noFill/>
          <a:ln>
            <a:noFill/>
          </a:ln>
        </p:spPr>
        <p:txBody>
          <a:bodyPr anchorCtr="0" anchor="t" bIns="0" lIns="0" spcFirstLastPara="1" rIns="0" wrap="square" tIns="9525">
            <a:spAutoFit/>
          </a:bodyPr>
          <a:lstStyle/>
          <a:p>
            <a:pPr indent="-107950" lvl="0" marL="114300" marR="0" rtl="0" algn="l">
              <a:lnSpc>
                <a:spcPct val="100000"/>
              </a:lnSpc>
              <a:spcBef>
                <a:spcPts val="0"/>
              </a:spcBef>
              <a:spcAft>
                <a:spcPts val="0"/>
              </a:spcAft>
              <a:buClr>
                <a:srgbClr val="E22C91"/>
              </a:buClr>
              <a:buSzPts val="700"/>
              <a:buFont typeface="Noto Sans Symbols"/>
              <a:buChar char="▪"/>
            </a:pPr>
            <a:r>
              <a:rPr b="1" i="0" lang="en" sz="700" u="none" cap="none" strike="noStrike">
                <a:solidFill>
                  <a:srgbClr val="000000"/>
                </a:solidFill>
                <a:latin typeface="Arial"/>
                <a:ea typeface="Arial"/>
                <a:cs typeface="Arial"/>
                <a:sym typeface="Arial"/>
              </a:rPr>
              <a:t>Housing Authorities</a:t>
            </a:r>
            <a:endParaRPr b="1" i="0" sz="700" u="none" cap="none" strike="noStrike">
              <a:solidFill>
                <a:srgbClr val="000000"/>
              </a:solidFill>
              <a:latin typeface="Arial"/>
              <a:ea typeface="Arial"/>
              <a:cs typeface="Arial"/>
              <a:sym typeface="Arial"/>
            </a:endParaRPr>
          </a:p>
        </p:txBody>
      </p:sp>
      <p:sp>
        <p:nvSpPr>
          <p:cNvPr id="91" name="Google Shape;91;p1"/>
          <p:cNvSpPr txBox="1"/>
          <p:nvPr/>
        </p:nvSpPr>
        <p:spPr>
          <a:xfrm>
            <a:off x="2488534" y="2407101"/>
            <a:ext cx="2063400" cy="150900"/>
          </a:xfrm>
          <a:prstGeom prst="rect">
            <a:avLst/>
          </a:prstGeom>
          <a:noFill/>
          <a:ln>
            <a:noFill/>
          </a:ln>
        </p:spPr>
        <p:txBody>
          <a:bodyPr anchorCtr="0" anchor="t" bIns="0" lIns="0" spcFirstLastPara="1" rIns="0" wrap="square" tIns="12375">
            <a:spAutoFit/>
          </a:bodyPr>
          <a:lstStyle/>
          <a:p>
            <a:pPr indent="0" lvl="0" marL="0" marR="0" rtl="0" algn="l">
              <a:lnSpc>
                <a:spcPct val="100000"/>
              </a:lnSpc>
              <a:spcBef>
                <a:spcPts val="0"/>
              </a:spcBef>
              <a:spcAft>
                <a:spcPts val="0"/>
              </a:spcAft>
              <a:buClr>
                <a:srgbClr val="000000"/>
              </a:buClr>
              <a:buSzPts val="800"/>
              <a:buFont typeface="Arial"/>
              <a:buNone/>
            </a:pPr>
            <a:r>
              <a:rPr b="1" i="0" lang="en" sz="900" u="none" cap="none" strike="noStrike">
                <a:solidFill>
                  <a:srgbClr val="18518E"/>
                </a:solidFill>
                <a:latin typeface="Arial"/>
                <a:ea typeface="Arial"/>
                <a:cs typeface="Arial"/>
                <a:sym typeface="Arial"/>
              </a:rPr>
              <a:t>Digital access &amp; opportunity</a:t>
            </a:r>
            <a:endParaRPr b="0" i="0" sz="900" u="none" cap="none" strike="noStrike">
              <a:solidFill>
                <a:srgbClr val="18518E"/>
              </a:solidFill>
              <a:latin typeface="Arial"/>
              <a:ea typeface="Arial"/>
              <a:cs typeface="Arial"/>
              <a:sym typeface="Arial"/>
            </a:endParaRPr>
          </a:p>
        </p:txBody>
      </p:sp>
      <p:sp>
        <p:nvSpPr>
          <p:cNvPr id="92" name="Google Shape;92;p1"/>
          <p:cNvSpPr txBox="1"/>
          <p:nvPr/>
        </p:nvSpPr>
        <p:spPr>
          <a:xfrm>
            <a:off x="2905324" y="2602555"/>
            <a:ext cx="1566300" cy="656100"/>
          </a:xfrm>
          <a:prstGeom prst="rect">
            <a:avLst/>
          </a:prstGeom>
          <a:noFill/>
          <a:ln>
            <a:noFill/>
          </a:ln>
        </p:spPr>
        <p:txBody>
          <a:bodyPr anchorCtr="0" anchor="t" bIns="0" lIns="0" spcFirstLastPara="1" rIns="0" wrap="square" tIns="9525">
            <a:spAutoFit/>
          </a:bodyPr>
          <a:lstStyle/>
          <a:p>
            <a:pPr indent="-158750" lvl="0" marL="228600" marR="0" rtl="0" algn="l">
              <a:lnSpc>
                <a:spcPct val="100000"/>
              </a:lnSpc>
              <a:spcBef>
                <a:spcPts val="0"/>
              </a:spcBef>
              <a:spcAft>
                <a:spcPts val="0"/>
              </a:spcAft>
              <a:buClr>
                <a:srgbClr val="000000"/>
              </a:buClr>
              <a:buSzPts val="700"/>
              <a:buFont typeface="Quicksand"/>
              <a:buAutoNum type="arabicPeriod"/>
            </a:pPr>
            <a:r>
              <a:rPr b="0" i="0" lang="en" sz="700" u="none" cap="none" strike="noStrike">
                <a:solidFill>
                  <a:srgbClr val="000000"/>
                </a:solidFill>
                <a:latin typeface="Arial"/>
                <a:ea typeface="Arial"/>
                <a:cs typeface="Arial"/>
                <a:sym typeface="Arial"/>
              </a:rPr>
              <a:t>7" touchscreen enables access to apps, telehealth, education, and job resources</a:t>
            </a:r>
            <a:endParaRPr b="0" i="0" sz="700" u="none" cap="none" strike="noStrike">
              <a:solidFill>
                <a:srgbClr val="000000"/>
              </a:solidFill>
              <a:latin typeface="Arial"/>
              <a:ea typeface="Arial"/>
              <a:cs typeface="Arial"/>
              <a:sym typeface="Arial"/>
            </a:endParaRPr>
          </a:p>
          <a:p>
            <a:pPr indent="-158750" lvl="0" marL="228600" marR="0" rtl="0" algn="l">
              <a:lnSpc>
                <a:spcPct val="100000"/>
              </a:lnSpc>
              <a:spcBef>
                <a:spcPts val="0"/>
              </a:spcBef>
              <a:spcAft>
                <a:spcPts val="0"/>
              </a:spcAft>
              <a:buClr>
                <a:srgbClr val="000000"/>
              </a:buClr>
              <a:buSzPts val="700"/>
              <a:buFont typeface="Quicksand"/>
              <a:buAutoNum type="arabicPeriod"/>
            </a:pPr>
            <a:r>
              <a:rPr b="0" i="0" lang="en" sz="700" u="none" cap="none" strike="noStrike">
                <a:solidFill>
                  <a:srgbClr val="000000"/>
                </a:solidFill>
                <a:latin typeface="Arial"/>
                <a:ea typeface="Arial"/>
                <a:cs typeface="Arial"/>
                <a:sym typeface="Arial"/>
              </a:rPr>
              <a:t>Built-in Wi-Fi hotspot connects Chromebooks, tablets, and other household devices</a:t>
            </a:r>
            <a:endParaRPr b="0" i="0" sz="700" u="none" cap="none" strike="noStrike">
              <a:solidFill>
                <a:srgbClr val="000000"/>
              </a:solidFill>
              <a:latin typeface="Arial"/>
              <a:ea typeface="Arial"/>
              <a:cs typeface="Arial"/>
              <a:sym typeface="Arial"/>
            </a:endParaRPr>
          </a:p>
        </p:txBody>
      </p:sp>
      <p:sp>
        <p:nvSpPr>
          <p:cNvPr id="93" name="Google Shape;93;p1"/>
          <p:cNvSpPr txBox="1"/>
          <p:nvPr/>
        </p:nvSpPr>
        <p:spPr>
          <a:xfrm>
            <a:off x="2493040" y="1617866"/>
            <a:ext cx="1380600" cy="150900"/>
          </a:xfrm>
          <a:prstGeom prst="rect">
            <a:avLst/>
          </a:prstGeom>
          <a:noFill/>
          <a:ln>
            <a:noFill/>
          </a:ln>
        </p:spPr>
        <p:txBody>
          <a:bodyPr anchorCtr="0" anchor="t" bIns="0" lIns="0" spcFirstLastPara="1" rIns="0" wrap="square" tIns="12375">
            <a:spAutoFit/>
          </a:bodyPr>
          <a:lstStyle/>
          <a:p>
            <a:pPr indent="0" lvl="0" marL="12700" marR="0" rtl="0" algn="l">
              <a:lnSpc>
                <a:spcPct val="100000"/>
              </a:lnSpc>
              <a:spcBef>
                <a:spcPts val="0"/>
              </a:spcBef>
              <a:spcAft>
                <a:spcPts val="0"/>
              </a:spcAft>
              <a:buClr>
                <a:srgbClr val="000000"/>
              </a:buClr>
              <a:buSzPts val="800"/>
              <a:buFont typeface="Arial"/>
              <a:buNone/>
            </a:pPr>
            <a:r>
              <a:rPr b="1" i="0" lang="en" sz="900" u="none" cap="none" strike="noStrike">
                <a:solidFill>
                  <a:srgbClr val="18518E"/>
                </a:solidFill>
                <a:latin typeface="Arial"/>
                <a:ea typeface="Arial"/>
                <a:cs typeface="Arial"/>
                <a:sym typeface="Arial"/>
              </a:rPr>
              <a:t>Safety &amp; reliability</a:t>
            </a:r>
            <a:endParaRPr b="0" i="0" sz="900" u="none" cap="none" strike="noStrike">
              <a:solidFill>
                <a:srgbClr val="18518E"/>
              </a:solidFill>
              <a:latin typeface="Arial"/>
              <a:ea typeface="Arial"/>
              <a:cs typeface="Arial"/>
              <a:sym typeface="Arial"/>
            </a:endParaRPr>
          </a:p>
        </p:txBody>
      </p:sp>
      <p:sp>
        <p:nvSpPr>
          <p:cNvPr id="94" name="Google Shape;94;p1"/>
          <p:cNvSpPr txBox="1"/>
          <p:nvPr/>
        </p:nvSpPr>
        <p:spPr>
          <a:xfrm>
            <a:off x="2918976" y="1839279"/>
            <a:ext cx="1566300" cy="440700"/>
          </a:xfrm>
          <a:prstGeom prst="rect">
            <a:avLst/>
          </a:prstGeom>
          <a:noFill/>
          <a:ln>
            <a:noFill/>
          </a:ln>
        </p:spPr>
        <p:txBody>
          <a:bodyPr anchorCtr="0" anchor="t" bIns="0" lIns="0" spcFirstLastPara="1" rIns="0" wrap="square" tIns="9525">
            <a:spAutoFit/>
          </a:bodyPr>
          <a:lstStyle/>
          <a:p>
            <a:pPr indent="-158750" lvl="0" marL="228600" marR="0" rtl="0" algn="l">
              <a:lnSpc>
                <a:spcPct val="100000"/>
              </a:lnSpc>
              <a:spcBef>
                <a:spcPts val="0"/>
              </a:spcBef>
              <a:spcAft>
                <a:spcPts val="0"/>
              </a:spcAft>
              <a:buClr>
                <a:srgbClr val="000000"/>
              </a:buClr>
              <a:buSzPts val="700"/>
              <a:buFont typeface="Quicksand"/>
              <a:buAutoNum type="arabicPeriod"/>
            </a:pPr>
            <a:r>
              <a:rPr b="0" i="0" lang="en" sz="700" u="none" cap="none" strike="noStrike">
                <a:solidFill>
                  <a:srgbClr val="000000"/>
                </a:solidFill>
                <a:latin typeface="Arial"/>
                <a:ea typeface="Arial"/>
                <a:cs typeface="Arial"/>
                <a:sym typeface="Arial"/>
              </a:rPr>
              <a:t>E911-compliant emergency phone, even during outages</a:t>
            </a:r>
            <a:endParaRPr b="0" i="0" sz="700" u="none" cap="none" strike="noStrike">
              <a:solidFill>
                <a:srgbClr val="000000"/>
              </a:solidFill>
              <a:latin typeface="Arial"/>
              <a:ea typeface="Arial"/>
              <a:cs typeface="Arial"/>
              <a:sym typeface="Arial"/>
            </a:endParaRPr>
          </a:p>
          <a:p>
            <a:pPr indent="-158750" lvl="0" marL="228600" marR="0" rtl="0" algn="l">
              <a:lnSpc>
                <a:spcPct val="100000"/>
              </a:lnSpc>
              <a:spcBef>
                <a:spcPts val="0"/>
              </a:spcBef>
              <a:spcAft>
                <a:spcPts val="0"/>
              </a:spcAft>
              <a:buClr>
                <a:srgbClr val="000000"/>
              </a:buClr>
              <a:buSzPts val="700"/>
              <a:buFont typeface="Quicksand"/>
              <a:buAutoNum type="arabicPeriod"/>
            </a:pPr>
            <a:r>
              <a:rPr b="0" i="0" lang="en" sz="700" u="none" cap="none" strike="noStrike">
                <a:solidFill>
                  <a:srgbClr val="000000"/>
                </a:solidFill>
                <a:latin typeface="Arial"/>
                <a:ea typeface="Arial"/>
                <a:cs typeface="Arial"/>
                <a:sym typeface="Arial"/>
              </a:rPr>
              <a:t>Provides residents and families with peace of mind</a:t>
            </a:r>
            <a:endParaRPr b="0" i="0" sz="700" u="none" cap="none" strike="noStrike">
              <a:solidFill>
                <a:srgbClr val="000000"/>
              </a:solidFill>
              <a:latin typeface="Arial"/>
              <a:ea typeface="Arial"/>
              <a:cs typeface="Arial"/>
              <a:sym typeface="Arial"/>
            </a:endParaRPr>
          </a:p>
        </p:txBody>
      </p:sp>
      <p:sp>
        <p:nvSpPr>
          <p:cNvPr id="95" name="Google Shape;95;p1"/>
          <p:cNvSpPr txBox="1"/>
          <p:nvPr/>
        </p:nvSpPr>
        <p:spPr>
          <a:xfrm>
            <a:off x="2497943" y="3304535"/>
            <a:ext cx="1748400" cy="150900"/>
          </a:xfrm>
          <a:prstGeom prst="rect">
            <a:avLst/>
          </a:prstGeom>
          <a:noFill/>
          <a:ln>
            <a:noFill/>
          </a:ln>
        </p:spPr>
        <p:txBody>
          <a:bodyPr anchorCtr="0" anchor="t" bIns="0" lIns="0" spcFirstLastPara="1" rIns="0" wrap="square" tIns="12375">
            <a:spAutoFit/>
          </a:bodyPr>
          <a:lstStyle/>
          <a:p>
            <a:pPr indent="0" lvl="0" marL="12700" marR="0" rtl="0" algn="l">
              <a:lnSpc>
                <a:spcPct val="100000"/>
              </a:lnSpc>
              <a:spcBef>
                <a:spcPts val="0"/>
              </a:spcBef>
              <a:spcAft>
                <a:spcPts val="0"/>
              </a:spcAft>
              <a:buClr>
                <a:srgbClr val="000000"/>
              </a:buClr>
              <a:buSzPts val="800"/>
              <a:buFont typeface="Arial"/>
              <a:buNone/>
            </a:pPr>
            <a:r>
              <a:rPr b="1" i="0" lang="en" sz="900" u="none" cap="none" strike="noStrike">
                <a:solidFill>
                  <a:srgbClr val="18518E"/>
                </a:solidFill>
                <a:latin typeface="Arial"/>
                <a:ea typeface="Arial"/>
                <a:cs typeface="Arial"/>
                <a:sym typeface="Arial"/>
              </a:rPr>
              <a:t>Simplicity &amp; Empowerment</a:t>
            </a:r>
            <a:endParaRPr b="0" i="0" sz="900" u="none" cap="none" strike="noStrike">
              <a:solidFill>
                <a:srgbClr val="18518E"/>
              </a:solidFill>
              <a:latin typeface="Arial"/>
              <a:ea typeface="Arial"/>
              <a:cs typeface="Arial"/>
              <a:sym typeface="Arial"/>
            </a:endParaRPr>
          </a:p>
        </p:txBody>
      </p:sp>
      <p:pic>
        <p:nvPicPr>
          <p:cNvPr id="96" name="Google Shape;96;p1"/>
          <p:cNvPicPr preferRelativeResize="0"/>
          <p:nvPr/>
        </p:nvPicPr>
        <p:blipFill rotWithShape="1">
          <a:blip r:embed="rId3">
            <a:alphaModFix/>
          </a:blip>
          <a:srcRect b="0" l="0" r="0" t="0"/>
          <a:stretch/>
        </p:blipFill>
        <p:spPr>
          <a:xfrm>
            <a:off x="2503524" y="3523976"/>
            <a:ext cx="341589" cy="371334"/>
          </a:xfrm>
          <a:prstGeom prst="rect">
            <a:avLst/>
          </a:prstGeom>
          <a:noFill/>
          <a:ln>
            <a:noFill/>
          </a:ln>
        </p:spPr>
      </p:pic>
      <p:grpSp>
        <p:nvGrpSpPr>
          <p:cNvPr id="97" name="Google Shape;97;p1"/>
          <p:cNvGrpSpPr/>
          <p:nvPr/>
        </p:nvGrpSpPr>
        <p:grpSpPr>
          <a:xfrm>
            <a:off x="4777735" y="569544"/>
            <a:ext cx="326156" cy="338953"/>
            <a:chOff x="5227082" y="759436"/>
            <a:chExt cx="503638" cy="523398"/>
          </a:xfrm>
        </p:grpSpPr>
        <p:pic>
          <p:nvPicPr>
            <p:cNvPr id="98" name="Google Shape;98;p1"/>
            <p:cNvPicPr preferRelativeResize="0"/>
            <p:nvPr/>
          </p:nvPicPr>
          <p:blipFill rotWithShape="1">
            <a:blip r:embed="rId4">
              <a:alphaModFix/>
            </a:blip>
            <a:srcRect b="0" l="0" r="0" t="0"/>
            <a:stretch/>
          </p:blipFill>
          <p:spPr>
            <a:xfrm>
              <a:off x="5374728" y="759436"/>
              <a:ext cx="210082" cy="234535"/>
            </a:xfrm>
            <a:prstGeom prst="rect">
              <a:avLst/>
            </a:prstGeom>
            <a:noFill/>
            <a:ln>
              <a:noFill/>
            </a:ln>
          </p:spPr>
        </p:pic>
        <p:pic>
          <p:nvPicPr>
            <p:cNvPr id="99" name="Google Shape;99;p1"/>
            <p:cNvPicPr preferRelativeResize="0"/>
            <p:nvPr/>
          </p:nvPicPr>
          <p:blipFill rotWithShape="1">
            <a:blip r:embed="rId5">
              <a:alphaModFix/>
            </a:blip>
            <a:srcRect b="0" l="0" r="0" t="0"/>
            <a:stretch/>
          </p:blipFill>
          <p:spPr>
            <a:xfrm>
              <a:off x="5227082" y="1102524"/>
              <a:ext cx="503638" cy="180310"/>
            </a:xfrm>
            <a:prstGeom prst="rect">
              <a:avLst/>
            </a:prstGeom>
            <a:noFill/>
            <a:ln>
              <a:noFill/>
            </a:ln>
          </p:spPr>
        </p:pic>
        <p:sp>
          <p:nvSpPr>
            <p:cNvPr id="100" name="Google Shape;100;p1"/>
            <p:cNvSpPr/>
            <p:nvPr/>
          </p:nvSpPr>
          <p:spPr>
            <a:xfrm>
              <a:off x="5313154" y="987616"/>
              <a:ext cx="333375" cy="66675"/>
            </a:xfrm>
            <a:custGeom>
              <a:rect b="b" l="l" r="r" t="t"/>
              <a:pathLst>
                <a:path extrusionOk="0" h="66675" w="333375">
                  <a:moveTo>
                    <a:pt x="0" y="66172"/>
                  </a:moveTo>
                  <a:lnTo>
                    <a:pt x="0" y="44441"/>
                  </a:lnTo>
                  <a:lnTo>
                    <a:pt x="333338" y="44441"/>
                  </a:lnTo>
                  <a:lnTo>
                    <a:pt x="333338" y="66172"/>
                  </a:lnTo>
                </a:path>
                <a:path extrusionOk="0" h="66675" w="333375">
                  <a:moveTo>
                    <a:pt x="166669" y="0"/>
                  </a:moveTo>
                  <a:lnTo>
                    <a:pt x="166669" y="66172"/>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grpSp>
      <p:grpSp>
        <p:nvGrpSpPr>
          <p:cNvPr id="101" name="Google Shape;101;p1"/>
          <p:cNvGrpSpPr/>
          <p:nvPr/>
        </p:nvGrpSpPr>
        <p:grpSpPr>
          <a:xfrm>
            <a:off x="4742350" y="1308381"/>
            <a:ext cx="362270" cy="315017"/>
            <a:chOff x="5223492" y="2064014"/>
            <a:chExt cx="511175" cy="444500"/>
          </a:xfrm>
        </p:grpSpPr>
        <p:sp>
          <p:nvSpPr>
            <p:cNvPr id="102" name="Google Shape;102;p1"/>
            <p:cNvSpPr/>
            <p:nvPr/>
          </p:nvSpPr>
          <p:spPr>
            <a:xfrm>
              <a:off x="5223492" y="2064014"/>
              <a:ext cx="511175" cy="444500"/>
            </a:xfrm>
            <a:custGeom>
              <a:rect b="b" l="l" r="r" t="t"/>
              <a:pathLst>
                <a:path extrusionOk="0" h="444500" w="511175">
                  <a:moveTo>
                    <a:pt x="510818" y="364439"/>
                  </a:moveTo>
                  <a:lnTo>
                    <a:pt x="508497" y="377852"/>
                  </a:lnTo>
                  <a:lnTo>
                    <a:pt x="501458" y="388952"/>
                  </a:lnTo>
                  <a:lnTo>
                    <a:pt x="490771" y="396610"/>
                  </a:lnTo>
                  <a:lnTo>
                    <a:pt x="477506" y="399699"/>
                  </a:lnTo>
                  <a:lnTo>
                    <a:pt x="33312" y="399699"/>
                  </a:lnTo>
                  <a:lnTo>
                    <a:pt x="0" y="364439"/>
                  </a:lnTo>
                  <a:lnTo>
                    <a:pt x="0" y="35259"/>
                  </a:lnTo>
                  <a:lnTo>
                    <a:pt x="2324" y="21845"/>
                  </a:lnTo>
                  <a:lnTo>
                    <a:pt x="9363" y="10743"/>
                  </a:lnTo>
                  <a:lnTo>
                    <a:pt x="20048" y="3084"/>
                  </a:lnTo>
                  <a:lnTo>
                    <a:pt x="33312" y="0"/>
                  </a:lnTo>
                  <a:lnTo>
                    <a:pt x="477506" y="0"/>
                  </a:lnTo>
                  <a:lnTo>
                    <a:pt x="510818" y="35259"/>
                  </a:lnTo>
                  <a:lnTo>
                    <a:pt x="510818" y="364439"/>
                  </a:lnTo>
                  <a:close/>
                </a:path>
                <a:path extrusionOk="0" h="444500" w="511175">
                  <a:moveTo>
                    <a:pt x="99933" y="444081"/>
                  </a:moveTo>
                  <a:lnTo>
                    <a:pt x="410882" y="444081"/>
                  </a:lnTo>
                </a:path>
                <a:path extrusionOk="0" h="444500" w="511175">
                  <a:moveTo>
                    <a:pt x="255407" y="399699"/>
                  </a:moveTo>
                  <a:lnTo>
                    <a:pt x="255407" y="444081"/>
                  </a:lnTo>
                </a:path>
                <a:path extrusionOk="0" h="444500" w="511175">
                  <a:moveTo>
                    <a:pt x="266493" y="355257"/>
                  </a:moveTo>
                  <a:lnTo>
                    <a:pt x="266493" y="361379"/>
                  </a:lnTo>
                  <a:lnTo>
                    <a:pt x="261530" y="366341"/>
                  </a:lnTo>
                  <a:lnTo>
                    <a:pt x="255407" y="366341"/>
                  </a:lnTo>
                  <a:lnTo>
                    <a:pt x="249285" y="366341"/>
                  </a:lnTo>
                  <a:lnTo>
                    <a:pt x="244321" y="361379"/>
                  </a:lnTo>
                  <a:lnTo>
                    <a:pt x="244321" y="355257"/>
                  </a:lnTo>
                  <a:lnTo>
                    <a:pt x="244321" y="349136"/>
                  </a:lnTo>
                  <a:lnTo>
                    <a:pt x="249285" y="344174"/>
                  </a:lnTo>
                  <a:lnTo>
                    <a:pt x="255407" y="344174"/>
                  </a:lnTo>
                  <a:lnTo>
                    <a:pt x="261530" y="344174"/>
                  </a:lnTo>
                  <a:lnTo>
                    <a:pt x="266493" y="349136"/>
                  </a:lnTo>
                  <a:lnTo>
                    <a:pt x="266493" y="355257"/>
                  </a:lnTo>
                  <a:close/>
                </a:path>
                <a:path extrusionOk="0" h="444500" w="511175">
                  <a:moveTo>
                    <a:pt x="0" y="310870"/>
                  </a:moveTo>
                  <a:lnTo>
                    <a:pt x="510818" y="310871"/>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pic>
          <p:nvPicPr>
            <p:cNvPr id="103" name="Google Shape;103;p1"/>
            <p:cNvPicPr preferRelativeResize="0"/>
            <p:nvPr/>
          </p:nvPicPr>
          <p:blipFill rotWithShape="1">
            <a:blip r:embed="rId6">
              <a:alphaModFix/>
            </a:blip>
            <a:srcRect b="0" l="0" r="0" t="0"/>
            <a:stretch/>
          </p:blipFill>
          <p:spPr>
            <a:xfrm>
              <a:off x="5356676" y="2093182"/>
              <a:ext cx="246366" cy="246243"/>
            </a:xfrm>
            <a:prstGeom prst="rect">
              <a:avLst/>
            </a:prstGeom>
            <a:noFill/>
            <a:ln>
              <a:noFill/>
            </a:ln>
          </p:spPr>
        </p:pic>
      </p:grpSp>
      <p:grpSp>
        <p:nvGrpSpPr>
          <p:cNvPr id="104" name="Google Shape;104;p1"/>
          <p:cNvGrpSpPr/>
          <p:nvPr/>
        </p:nvGrpSpPr>
        <p:grpSpPr>
          <a:xfrm>
            <a:off x="4764543" y="1939448"/>
            <a:ext cx="292724" cy="392074"/>
            <a:chOff x="5275217" y="3752830"/>
            <a:chExt cx="386027" cy="517044"/>
          </a:xfrm>
        </p:grpSpPr>
        <p:pic>
          <p:nvPicPr>
            <p:cNvPr id="105" name="Google Shape;105;p1"/>
            <p:cNvPicPr preferRelativeResize="0"/>
            <p:nvPr/>
          </p:nvPicPr>
          <p:blipFill rotWithShape="1">
            <a:blip r:embed="rId7">
              <a:alphaModFix/>
            </a:blip>
            <a:srcRect b="0" l="0" r="0" t="0"/>
            <a:stretch/>
          </p:blipFill>
          <p:spPr>
            <a:xfrm>
              <a:off x="5275217" y="4123954"/>
              <a:ext cx="145954" cy="145920"/>
            </a:xfrm>
            <a:prstGeom prst="rect">
              <a:avLst/>
            </a:prstGeom>
            <a:noFill/>
            <a:ln>
              <a:noFill/>
            </a:ln>
          </p:spPr>
        </p:pic>
        <p:sp>
          <p:nvSpPr>
            <p:cNvPr id="106" name="Google Shape;106;p1"/>
            <p:cNvSpPr/>
            <p:nvPr/>
          </p:nvSpPr>
          <p:spPr>
            <a:xfrm>
              <a:off x="5303740" y="3752830"/>
              <a:ext cx="357504" cy="511175"/>
            </a:xfrm>
            <a:custGeom>
              <a:rect b="b" l="l" r="r" t="t"/>
              <a:pathLst>
                <a:path extrusionOk="0" h="511175" w="357504">
                  <a:moveTo>
                    <a:pt x="66624" y="381661"/>
                  </a:moveTo>
                  <a:lnTo>
                    <a:pt x="66624" y="0"/>
                  </a:lnTo>
                  <a:lnTo>
                    <a:pt x="0" y="0"/>
                  </a:lnTo>
                </a:path>
                <a:path extrusionOk="0" h="511175" w="357504">
                  <a:moveTo>
                    <a:pt x="106892" y="466301"/>
                  </a:moveTo>
                  <a:lnTo>
                    <a:pt x="310949" y="466301"/>
                  </a:lnTo>
                  <a:lnTo>
                    <a:pt x="357304" y="510688"/>
                  </a:lnTo>
                </a:path>
                <a:path extrusionOk="0" h="511175" w="357504">
                  <a:moveTo>
                    <a:pt x="111076" y="222042"/>
                  </a:moveTo>
                  <a:lnTo>
                    <a:pt x="333175" y="222042"/>
                  </a:lnTo>
                  <a:lnTo>
                    <a:pt x="333175" y="421865"/>
                  </a:lnTo>
                  <a:lnTo>
                    <a:pt x="111076" y="421865"/>
                  </a:lnTo>
                  <a:lnTo>
                    <a:pt x="111076" y="222042"/>
                  </a:lnTo>
                  <a:close/>
                </a:path>
                <a:path extrusionOk="0" h="511175" w="357504">
                  <a:moveTo>
                    <a:pt x="111076" y="110994"/>
                  </a:moveTo>
                  <a:lnTo>
                    <a:pt x="266551" y="110994"/>
                  </a:lnTo>
                  <a:lnTo>
                    <a:pt x="266551" y="221988"/>
                  </a:lnTo>
                  <a:lnTo>
                    <a:pt x="111076" y="221988"/>
                  </a:lnTo>
                  <a:lnTo>
                    <a:pt x="111076" y="110994"/>
                  </a:lnTo>
                  <a:close/>
                </a:path>
                <a:path extrusionOk="0" h="511175" w="357504">
                  <a:moveTo>
                    <a:pt x="288723" y="377478"/>
                  </a:moveTo>
                  <a:lnTo>
                    <a:pt x="244325" y="377478"/>
                  </a:lnTo>
                </a:path>
                <a:path extrusionOk="0" h="511175" w="357504">
                  <a:moveTo>
                    <a:pt x="177701" y="177656"/>
                  </a:moveTo>
                  <a:lnTo>
                    <a:pt x="155474" y="177656"/>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grpSp>
      <p:sp>
        <p:nvSpPr>
          <p:cNvPr id="107" name="Google Shape;107;p1"/>
          <p:cNvSpPr/>
          <p:nvPr/>
        </p:nvSpPr>
        <p:spPr>
          <a:xfrm>
            <a:off x="4775402" y="2669920"/>
            <a:ext cx="280378" cy="280378"/>
          </a:xfrm>
          <a:custGeom>
            <a:rect b="b" l="l" r="r" t="t"/>
            <a:pathLst>
              <a:path extrusionOk="0" h="502920" w="502920">
                <a:moveTo>
                  <a:pt x="45720" y="53842"/>
                </a:moveTo>
                <a:lnTo>
                  <a:pt x="75437" y="21251"/>
                </a:lnTo>
                <a:lnTo>
                  <a:pt x="105155" y="4508"/>
                </a:lnTo>
                <a:lnTo>
                  <a:pt x="134873" y="0"/>
                </a:lnTo>
                <a:lnTo>
                  <a:pt x="164591" y="4113"/>
                </a:lnTo>
                <a:lnTo>
                  <a:pt x="194309" y="13233"/>
                </a:lnTo>
                <a:lnTo>
                  <a:pt x="224027" y="23749"/>
                </a:lnTo>
                <a:lnTo>
                  <a:pt x="253745" y="32045"/>
                </a:lnTo>
                <a:lnTo>
                  <a:pt x="283463" y="34509"/>
                </a:lnTo>
                <a:lnTo>
                  <a:pt x="313181" y="27528"/>
                </a:lnTo>
                <a:lnTo>
                  <a:pt x="342900" y="7487"/>
                </a:lnTo>
                <a:lnTo>
                  <a:pt x="307544" y="49439"/>
                </a:lnTo>
                <a:lnTo>
                  <a:pt x="273966" y="73463"/>
                </a:lnTo>
                <a:lnTo>
                  <a:pt x="241968" y="83172"/>
                </a:lnTo>
                <a:lnTo>
                  <a:pt x="211354" y="82179"/>
                </a:lnTo>
                <a:lnTo>
                  <a:pt x="181927" y="74098"/>
                </a:lnTo>
                <a:lnTo>
                  <a:pt x="153491" y="62543"/>
                </a:lnTo>
                <a:lnTo>
                  <a:pt x="125848" y="51126"/>
                </a:lnTo>
                <a:lnTo>
                  <a:pt x="98803" y="43461"/>
                </a:lnTo>
                <a:lnTo>
                  <a:pt x="72159" y="43162"/>
                </a:lnTo>
                <a:lnTo>
                  <a:pt x="45720" y="53842"/>
                </a:lnTo>
                <a:close/>
              </a:path>
              <a:path extrusionOk="0" h="502920" w="502920">
                <a:moveTo>
                  <a:pt x="152400" y="373374"/>
                </a:moveTo>
                <a:lnTo>
                  <a:pt x="182879" y="373374"/>
                </a:lnTo>
              </a:path>
              <a:path extrusionOk="0" h="502920" w="502920">
                <a:moveTo>
                  <a:pt x="152400" y="434334"/>
                </a:moveTo>
                <a:lnTo>
                  <a:pt x="182879" y="434334"/>
                </a:lnTo>
              </a:path>
              <a:path extrusionOk="0" h="502920" w="502920">
                <a:moveTo>
                  <a:pt x="281939" y="373374"/>
                </a:moveTo>
                <a:lnTo>
                  <a:pt x="320039" y="373374"/>
                </a:lnTo>
              </a:path>
              <a:path extrusionOk="0" h="502920" w="502920">
                <a:moveTo>
                  <a:pt x="281939" y="434334"/>
                </a:moveTo>
                <a:lnTo>
                  <a:pt x="320039" y="434334"/>
                </a:lnTo>
              </a:path>
              <a:path extrusionOk="0" h="502920" w="502920">
                <a:moveTo>
                  <a:pt x="419100" y="373374"/>
                </a:moveTo>
                <a:lnTo>
                  <a:pt x="449579" y="373374"/>
                </a:lnTo>
              </a:path>
              <a:path extrusionOk="0" h="502920" w="502920">
                <a:moveTo>
                  <a:pt x="419100" y="434334"/>
                </a:moveTo>
                <a:lnTo>
                  <a:pt x="449579" y="434334"/>
                </a:lnTo>
              </a:path>
              <a:path extrusionOk="0" h="502920" w="502920">
                <a:moveTo>
                  <a:pt x="0" y="502914"/>
                </a:moveTo>
                <a:lnTo>
                  <a:pt x="0" y="331337"/>
                </a:lnTo>
                <a:lnTo>
                  <a:pt x="31496" y="106674"/>
                </a:lnTo>
                <a:lnTo>
                  <a:pt x="83820" y="106674"/>
                </a:lnTo>
                <a:lnTo>
                  <a:pt x="125729" y="309874"/>
                </a:lnTo>
                <a:lnTo>
                  <a:pt x="240537" y="234817"/>
                </a:lnTo>
                <a:lnTo>
                  <a:pt x="240537" y="309874"/>
                </a:lnTo>
                <a:lnTo>
                  <a:pt x="372110" y="235325"/>
                </a:lnTo>
                <a:lnTo>
                  <a:pt x="372110" y="310382"/>
                </a:lnTo>
                <a:lnTo>
                  <a:pt x="502920" y="234817"/>
                </a:lnTo>
                <a:lnTo>
                  <a:pt x="502920" y="502914"/>
                </a:lnTo>
                <a:lnTo>
                  <a:pt x="272414" y="502914"/>
                </a:lnTo>
                <a:lnTo>
                  <a:pt x="0" y="502914"/>
                </a:lnTo>
                <a:close/>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08" name="Google Shape;108;p1"/>
          <p:cNvSpPr txBox="1"/>
          <p:nvPr>
            <p:ph idx="12" type="sldNum"/>
          </p:nvPr>
        </p:nvSpPr>
        <p:spPr>
          <a:xfrm>
            <a:off x="8564569" y="4873005"/>
            <a:ext cx="297300" cy="138600"/>
          </a:xfrm>
          <a:prstGeom prst="rect">
            <a:avLst/>
          </a:prstGeom>
          <a:noFill/>
          <a:ln>
            <a:noFill/>
          </a:ln>
        </p:spPr>
        <p:txBody>
          <a:bodyPr anchorCtr="0" anchor="ctr" bIns="0" lIns="0" spcFirstLastPara="1" rIns="0" wrap="square" tIns="0">
            <a:spAutoFit/>
          </a:bodyPr>
          <a:lstStyle/>
          <a:p>
            <a:pPr indent="0" lvl="0" marL="25400" rtl="0" algn="r">
              <a:lnSpc>
                <a:spcPct val="103777"/>
              </a:lnSpc>
              <a:spcBef>
                <a:spcPts val="0"/>
              </a:spcBef>
              <a:spcAft>
                <a:spcPts val="0"/>
              </a:spcAft>
              <a:buSzPts val="600"/>
              <a:buNone/>
            </a:pPr>
            <a:fld id="{00000000-1234-1234-1234-123412341234}" type="slidenum">
              <a:rPr lang="en"/>
              <a:t>‹#›</a:t>
            </a:fld>
            <a:endParaRPr/>
          </a:p>
        </p:txBody>
      </p:sp>
      <p:sp>
        <p:nvSpPr>
          <p:cNvPr id="109" name="Google Shape;109;p1"/>
          <p:cNvSpPr txBox="1"/>
          <p:nvPr>
            <p:ph idx="11" type="ftr"/>
          </p:nvPr>
        </p:nvSpPr>
        <p:spPr>
          <a:xfrm>
            <a:off x="7255096" y="4873005"/>
            <a:ext cx="1428300" cy="107700"/>
          </a:xfrm>
          <a:prstGeom prst="rect">
            <a:avLst/>
          </a:prstGeom>
          <a:noFill/>
          <a:ln>
            <a:noFill/>
          </a:ln>
        </p:spPr>
        <p:txBody>
          <a:bodyPr anchorCtr="0" anchor="ctr" bIns="0" lIns="0" spcFirstLastPara="1" rIns="0" wrap="square" tIns="0">
            <a:spAutoFit/>
          </a:bodyPr>
          <a:lstStyle/>
          <a:p>
            <a:pPr indent="0" lvl="0" marL="12700" rtl="0" algn="ctr">
              <a:lnSpc>
                <a:spcPct val="133428"/>
              </a:lnSpc>
              <a:spcBef>
                <a:spcPts val="0"/>
              </a:spcBef>
              <a:spcAft>
                <a:spcPts val="0"/>
              </a:spcAft>
              <a:buSzPts val="700"/>
              <a:buNone/>
            </a:pPr>
            <a:r>
              <a:rPr lang="en" sz="700">
                <a:latin typeface="Quicksand"/>
                <a:ea typeface="Quicksand"/>
                <a:cs typeface="Quicksand"/>
                <a:sym typeface="Quicksand"/>
              </a:rPr>
              <a:t>FOR INTERNAL USE ONLY</a:t>
            </a:r>
            <a:endParaRPr/>
          </a:p>
        </p:txBody>
      </p:sp>
      <p:pic>
        <p:nvPicPr>
          <p:cNvPr id="110" name="Google Shape;110;p1"/>
          <p:cNvPicPr preferRelativeResize="0"/>
          <p:nvPr/>
        </p:nvPicPr>
        <p:blipFill rotWithShape="1">
          <a:blip r:embed="rId3">
            <a:alphaModFix/>
          </a:blip>
          <a:srcRect b="0" l="0" r="0" t="0"/>
          <a:stretch/>
        </p:blipFill>
        <p:spPr>
          <a:xfrm>
            <a:off x="2499493" y="1860353"/>
            <a:ext cx="309787" cy="378923"/>
          </a:xfrm>
          <a:prstGeom prst="rect">
            <a:avLst/>
          </a:prstGeom>
          <a:noFill/>
          <a:ln>
            <a:noFill/>
          </a:ln>
        </p:spPr>
      </p:pic>
      <p:pic>
        <p:nvPicPr>
          <p:cNvPr id="111" name="Google Shape;111;p1"/>
          <p:cNvPicPr preferRelativeResize="0"/>
          <p:nvPr/>
        </p:nvPicPr>
        <p:blipFill rotWithShape="1">
          <a:blip r:embed="rId3">
            <a:alphaModFix/>
          </a:blip>
          <a:srcRect b="0" l="0" r="0" t="0"/>
          <a:stretch/>
        </p:blipFill>
        <p:spPr>
          <a:xfrm>
            <a:off x="2503524" y="2646368"/>
            <a:ext cx="309787" cy="378923"/>
          </a:xfrm>
          <a:prstGeom prst="rect">
            <a:avLst/>
          </a:prstGeom>
          <a:noFill/>
          <a:ln>
            <a:noFill/>
          </a:ln>
        </p:spPr>
      </p:pic>
      <p:sp>
        <p:nvSpPr>
          <p:cNvPr id="112" name="Google Shape;112;p1"/>
          <p:cNvSpPr txBox="1"/>
          <p:nvPr/>
        </p:nvSpPr>
        <p:spPr>
          <a:xfrm>
            <a:off x="304222" y="1477796"/>
            <a:ext cx="14733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Overview</a:t>
            </a:r>
            <a:endParaRPr b="0" i="0" sz="1200" u="none" cap="none" strike="noStrike">
              <a:solidFill>
                <a:srgbClr val="000000"/>
              </a:solidFill>
              <a:latin typeface="Arial"/>
              <a:ea typeface="Arial"/>
              <a:cs typeface="Arial"/>
              <a:sym typeface="Arial"/>
            </a:endParaRPr>
          </a:p>
        </p:txBody>
      </p:sp>
      <p:sp>
        <p:nvSpPr>
          <p:cNvPr id="113" name="Google Shape;113;p1"/>
          <p:cNvSpPr/>
          <p:nvPr/>
        </p:nvSpPr>
        <p:spPr>
          <a:xfrm>
            <a:off x="310357" y="1732106"/>
            <a:ext cx="1449229" cy="0"/>
          </a:xfrm>
          <a:custGeom>
            <a:rect b="b" l="l" r="r" t="t"/>
            <a:pathLst>
              <a:path extrusionOk="0" h="120000" w="1932305">
                <a:moveTo>
                  <a:pt x="0" y="0"/>
                </a:moveTo>
                <a:lnTo>
                  <a:pt x="1932177"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14" name="Google Shape;114;p1"/>
          <p:cNvSpPr txBox="1"/>
          <p:nvPr/>
        </p:nvSpPr>
        <p:spPr>
          <a:xfrm>
            <a:off x="2488100" y="149023"/>
            <a:ext cx="1979100" cy="1171800"/>
          </a:xfrm>
          <a:prstGeom prst="rect">
            <a:avLst/>
          </a:prstGeom>
          <a:noFill/>
          <a:ln>
            <a:noFill/>
          </a:ln>
        </p:spPr>
        <p:txBody>
          <a:bodyPr anchorCtr="0" anchor="t" bIns="0" lIns="0" spcFirstLastPara="1" rIns="0" wrap="square" tIns="9525">
            <a:spAutoFit/>
          </a:bodyPr>
          <a:lstStyle/>
          <a:p>
            <a:pPr indent="0" lvl="0" marL="0" marR="0" rtl="0" algn="l">
              <a:lnSpc>
                <a:spcPct val="100000"/>
              </a:lnSpc>
              <a:spcBef>
                <a:spcPts val="0"/>
              </a:spcBef>
              <a:spcAft>
                <a:spcPts val="0"/>
              </a:spcAft>
              <a:buClr>
                <a:srgbClr val="000000"/>
              </a:buClr>
              <a:buSzPts val="650"/>
              <a:buFont typeface="Arial"/>
              <a:buNone/>
            </a:pPr>
            <a:r>
              <a:rPr b="1" i="0" lang="en" sz="750" u="none" cap="none" strike="noStrike">
                <a:solidFill>
                  <a:srgbClr val="E62689"/>
                </a:solidFill>
                <a:latin typeface="Arial"/>
                <a:ea typeface="Arial"/>
                <a:cs typeface="Arial"/>
                <a:sym typeface="Arial"/>
              </a:rPr>
              <a:t>Why T-Mobile</a:t>
            </a:r>
            <a:endParaRPr b="0" i="0" sz="15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50" u="none" cap="none" strike="noStrike">
                <a:solidFill>
                  <a:srgbClr val="000000"/>
                </a:solidFill>
                <a:latin typeface="Arial"/>
                <a:ea typeface="Arial"/>
                <a:cs typeface="Arial"/>
                <a:sym typeface="Arial"/>
              </a:rPr>
              <a:t>When safety is at stake, trust T-Mobile – the nation’s fastest, most reliable 5G network.</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650"/>
              <a:buFont typeface="Arial"/>
              <a:buNone/>
            </a:pPr>
            <a:r>
              <a:rPr b="1" i="0" lang="en" sz="750" u="none" cap="none" strike="noStrike">
                <a:solidFill>
                  <a:srgbClr val="E62689"/>
                </a:solidFill>
                <a:latin typeface="Arial"/>
                <a:ea typeface="Arial"/>
                <a:cs typeface="Arial"/>
                <a:sym typeface="Arial"/>
              </a:rPr>
              <a:t>Why Premier Wireless</a:t>
            </a:r>
            <a:endParaRPr b="0" i="0" sz="15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750" u="none" cap="none" strike="noStrike">
                <a:solidFill>
                  <a:srgbClr val="000000"/>
                </a:solidFill>
                <a:latin typeface="Arial"/>
                <a:ea typeface="Arial"/>
                <a:cs typeface="Arial"/>
                <a:sym typeface="Arial"/>
              </a:rPr>
              <a:t>Premier Wireless delivers attention to detail, expert deployment, and ongoing support as a trusted T-Mobile Pinnacle Partner.</a:t>
            </a:r>
            <a:br>
              <a:rPr b="0" i="0" lang="en" sz="800" u="none" cap="none" strike="noStrike">
                <a:solidFill>
                  <a:srgbClr val="000000"/>
                </a:solidFill>
                <a:latin typeface="Arial"/>
                <a:ea typeface="Arial"/>
                <a:cs typeface="Arial"/>
                <a:sym typeface="Arial"/>
              </a:rPr>
            </a:br>
            <a:endParaRPr b="0" i="0" sz="800" u="none" cap="none" strike="noStrike">
              <a:solidFill>
                <a:srgbClr val="000000"/>
              </a:solidFill>
              <a:latin typeface="Arial"/>
              <a:ea typeface="Arial"/>
              <a:cs typeface="Arial"/>
              <a:sym typeface="Arial"/>
            </a:endParaRPr>
          </a:p>
        </p:txBody>
      </p:sp>
      <p:sp>
        <p:nvSpPr>
          <p:cNvPr id="115" name="Google Shape;115;p1"/>
          <p:cNvSpPr txBox="1"/>
          <p:nvPr/>
        </p:nvSpPr>
        <p:spPr>
          <a:xfrm>
            <a:off x="4944003" y="3635419"/>
            <a:ext cx="3060300" cy="1169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700"/>
              <a:buFont typeface="Arial"/>
              <a:buNone/>
            </a:pPr>
            <a:r>
              <a:rPr b="1" i="0" lang="en" sz="700" u="none" cap="none" strike="noStrike">
                <a:solidFill>
                  <a:srgbClr val="18518E"/>
                </a:solidFill>
                <a:latin typeface="Arial"/>
                <a:ea typeface="Arial"/>
                <a:cs typeface="Arial"/>
                <a:sym typeface="Arial"/>
              </a:rPr>
              <a:t>Core Features of the Communication Hub</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b="1" i="0" sz="7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700" u="none" cap="none" strike="noStrike">
                <a:solidFill>
                  <a:srgbClr val="000000"/>
                </a:solidFill>
                <a:latin typeface="Arial"/>
                <a:ea typeface="Arial"/>
                <a:cs typeface="Arial"/>
                <a:sym typeface="Arial"/>
              </a:rPr>
              <a:t>7" touchscreen for easy navigation</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700" u="none" cap="none" strike="noStrike">
                <a:solidFill>
                  <a:srgbClr val="000000"/>
                </a:solidFill>
                <a:latin typeface="Arial"/>
                <a:ea typeface="Arial"/>
                <a:cs typeface="Arial"/>
                <a:sym typeface="Arial"/>
              </a:rPr>
              <a:t>Phone, text, email, and internet access in one device</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700" u="none" cap="none" strike="noStrike">
                <a:solidFill>
                  <a:srgbClr val="000000"/>
                </a:solidFill>
                <a:latin typeface="Arial"/>
                <a:ea typeface="Arial"/>
                <a:cs typeface="Arial"/>
                <a:sym typeface="Arial"/>
              </a:rPr>
              <a:t>Access to apps and online services</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700" u="none" cap="none" strike="noStrike">
                <a:solidFill>
                  <a:srgbClr val="000000"/>
                </a:solidFill>
                <a:latin typeface="Arial"/>
                <a:ea typeface="Arial"/>
                <a:cs typeface="Arial"/>
                <a:sym typeface="Arial"/>
              </a:rPr>
              <a:t>Built-in Wi-Fi hotspot for multiple devices</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700" u="none" cap="none" strike="noStrike">
                <a:solidFill>
                  <a:srgbClr val="000000"/>
                </a:solidFill>
                <a:latin typeface="Arial"/>
                <a:ea typeface="Arial"/>
                <a:cs typeface="Arial"/>
                <a:sym typeface="Arial"/>
              </a:rPr>
              <a:t>Keyboard and mouse compatible (USB/Bluetooth)</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700" u="none" cap="none" strike="noStrike">
                <a:solidFill>
                  <a:srgbClr val="000000"/>
                </a:solidFill>
                <a:latin typeface="Arial"/>
                <a:ea typeface="Arial"/>
                <a:cs typeface="Arial"/>
                <a:sym typeface="Arial"/>
              </a:rPr>
              <a:t>E911, Kari’s Law, and Ray Baum’s Act compliant</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700" u="none" cap="none" strike="noStrike">
                <a:solidFill>
                  <a:srgbClr val="000000"/>
                </a:solidFill>
                <a:latin typeface="Arial"/>
                <a:ea typeface="Arial"/>
                <a:cs typeface="Arial"/>
                <a:sym typeface="Arial"/>
              </a:rPr>
              <a:t>Portable, simple to install, and cost-effective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b="0" i="0" sz="700" u="none" cap="none" strike="noStrike">
              <a:solidFill>
                <a:srgbClr val="000000"/>
              </a:solidFill>
              <a:latin typeface="Arial"/>
              <a:ea typeface="Arial"/>
              <a:cs typeface="Arial"/>
              <a:sym typeface="Arial"/>
            </a:endParaRPr>
          </a:p>
        </p:txBody>
      </p:sp>
      <p:sp>
        <p:nvSpPr>
          <p:cNvPr id="116" name="Google Shape;116;p1"/>
          <p:cNvSpPr/>
          <p:nvPr/>
        </p:nvSpPr>
        <p:spPr>
          <a:xfrm flipH="1">
            <a:off x="4527400" y="202875"/>
            <a:ext cx="45600" cy="4585833"/>
          </a:xfrm>
          <a:custGeom>
            <a:rect b="b" l="l" r="r" t="t"/>
            <a:pathLst>
              <a:path extrusionOk="0" h="4715510" w="120000">
                <a:moveTo>
                  <a:pt x="0" y="4715383"/>
                </a:moveTo>
                <a:lnTo>
                  <a:pt x="0" y="0"/>
                </a:lnTo>
              </a:path>
            </a:pathLst>
          </a:custGeom>
          <a:noFill/>
          <a:ln cap="flat" cmpd="sng" w="9525">
            <a:solidFill>
              <a:srgbClr val="EA098E"/>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pic>
        <p:nvPicPr>
          <p:cNvPr id="117" name="Google Shape;117;p1"/>
          <p:cNvPicPr preferRelativeResize="0"/>
          <p:nvPr/>
        </p:nvPicPr>
        <p:blipFill rotWithShape="1">
          <a:blip r:embed="rId8">
            <a:alphaModFix/>
          </a:blip>
          <a:srcRect b="0" l="0" r="0" t="0"/>
          <a:stretch/>
        </p:blipFill>
        <p:spPr>
          <a:xfrm>
            <a:off x="219250" y="4510634"/>
            <a:ext cx="1256028" cy="447832"/>
          </a:xfrm>
          <a:prstGeom prst="rect">
            <a:avLst/>
          </a:prstGeom>
          <a:noFill/>
          <a:ln>
            <a:noFill/>
          </a:ln>
        </p:spPr>
      </p:pic>
      <p:sp>
        <p:nvSpPr>
          <p:cNvPr id="118" name="Google Shape;118;p1"/>
          <p:cNvSpPr txBox="1"/>
          <p:nvPr/>
        </p:nvSpPr>
        <p:spPr>
          <a:xfrm>
            <a:off x="291950" y="1855981"/>
            <a:ext cx="1823100" cy="2418600"/>
          </a:xfrm>
          <a:prstGeom prst="rect">
            <a:avLst/>
          </a:prstGeom>
          <a:noFill/>
          <a:ln>
            <a:noFill/>
          </a:ln>
        </p:spPr>
        <p:txBody>
          <a:bodyPr anchorCtr="0" anchor="t" bIns="0" lIns="0" spcFirstLastPara="1" rIns="0" wrap="square" tIns="9525">
            <a:spAutoFit/>
          </a:bodyPr>
          <a:lstStyle/>
          <a:p>
            <a:pPr indent="0" lvl="0" marL="0" marR="0" rtl="0" algn="l">
              <a:lnSpc>
                <a:spcPct val="100000"/>
              </a:lnSpc>
              <a:spcBef>
                <a:spcPts val="0"/>
              </a:spcBef>
              <a:spcAft>
                <a:spcPts val="0"/>
              </a:spcAft>
              <a:buClr>
                <a:schemeClr val="dk1"/>
              </a:buClr>
              <a:buSzPts val="1100"/>
              <a:buFont typeface="Arial"/>
              <a:buNone/>
            </a:pPr>
            <a:r>
              <a:rPr b="1" i="0" lang="en" sz="750" u="none" cap="none" strike="noStrike">
                <a:solidFill>
                  <a:srgbClr val="18518E"/>
                </a:solidFill>
                <a:latin typeface="Arial"/>
                <a:ea typeface="Arial"/>
                <a:cs typeface="Arial"/>
                <a:sym typeface="Arial"/>
              </a:rPr>
              <a:t>How the Communication Hub Supports This Mission</a:t>
            </a:r>
            <a:endParaRPr b="1" i="0" sz="750" u="none" cap="none" strike="noStrike">
              <a:solidFill>
                <a:srgbClr val="18518E"/>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50" u="none" cap="none" strike="noStrike">
                <a:solidFill>
                  <a:srgbClr val="000000"/>
                </a:solidFill>
                <a:latin typeface="Arial"/>
                <a:ea typeface="Arial"/>
                <a:cs typeface="Arial"/>
                <a:sym typeface="Arial"/>
              </a:rPr>
              <a:t>Provides a reliable, E911-compliant emergency phone that works even during internet or power outages.</a:t>
            </a:r>
            <a:endParaRPr b="0" i="0" sz="75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50" u="none" cap="none" strike="noStrike">
                <a:solidFill>
                  <a:srgbClr val="000000"/>
                </a:solidFill>
                <a:latin typeface="Arial"/>
                <a:ea typeface="Arial"/>
                <a:cs typeface="Arial"/>
                <a:sym typeface="Arial"/>
              </a:rPr>
              <a:t>Offers a 7" touchscreen that enables residents to make calls, send texts, use email, and access essential apps and online services.</a:t>
            </a:r>
            <a:endParaRPr b="0" i="0" sz="75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50" u="none" cap="none" strike="noStrike">
                <a:solidFill>
                  <a:srgbClr val="000000"/>
                </a:solidFill>
                <a:latin typeface="Arial"/>
                <a:ea typeface="Arial"/>
                <a:cs typeface="Arial"/>
                <a:sym typeface="Arial"/>
              </a:rPr>
              <a:t>Delivers a built-in Wi-Fi hotspot so families can connect Chromebooks, tablets, and other devices — helping close the digital divide.</a:t>
            </a:r>
            <a:endParaRPr b="0" i="0" sz="75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50" u="none" cap="none" strike="noStrike">
                <a:solidFill>
                  <a:srgbClr val="000000"/>
                </a:solidFill>
                <a:latin typeface="Arial"/>
                <a:ea typeface="Arial"/>
                <a:cs typeface="Arial"/>
                <a:sym typeface="Arial"/>
              </a:rPr>
              <a:t>Empowers residents with telehealth, workforce readiness, and education access, enabling them to upskill, find better jobs, and move toward independence.</a:t>
            </a:r>
            <a:endParaRPr b="0" i="0" sz="75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50" u="none" cap="none" strike="noStrike">
                <a:solidFill>
                  <a:srgbClr val="000000"/>
                </a:solidFill>
                <a:latin typeface="Arial"/>
                <a:ea typeface="Arial"/>
                <a:cs typeface="Arial"/>
                <a:sym typeface="Arial"/>
              </a:rPr>
              <a:t>Plug-and-play, affordable solution requiring no complex infrastructure.</a:t>
            </a:r>
            <a:endParaRPr b="0" i="0" sz="75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600"/>
              <a:buFont typeface="Arial"/>
              <a:buNone/>
            </a:pPr>
            <a:r>
              <a:t/>
            </a:r>
            <a:endParaRPr b="0" i="0" sz="65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graphicFrame>
        <p:nvGraphicFramePr>
          <p:cNvPr id="123" name="Google Shape;123;p2"/>
          <p:cNvGraphicFramePr/>
          <p:nvPr/>
        </p:nvGraphicFramePr>
        <p:xfrm>
          <a:off x="356031" y="632155"/>
          <a:ext cx="3000000" cy="3000000"/>
        </p:xfrm>
        <a:graphic>
          <a:graphicData uri="http://schemas.openxmlformats.org/drawingml/2006/table">
            <a:tbl>
              <a:tblPr bandRow="1" firstRow="1">
                <a:noFill/>
                <a:tableStyleId>{2DFB3159-C34B-4669-885B-0596BB13777F}</a:tableStyleId>
              </a:tblPr>
              <a:tblGrid>
                <a:gridCol w="854175"/>
                <a:gridCol w="3113650"/>
              </a:tblGrid>
              <a:tr h="19165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Driving Mission &amp; Long-Term Impact</a:t>
                      </a:r>
                      <a:endParaRPr b="1"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6575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Persona</a:t>
                      </a:r>
                      <a:endParaRPr sz="800" u="none" cap="none" strike="noStrike">
                        <a:solidFill>
                          <a:srgbClr val="18518E"/>
                        </a:solidFill>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700" u="none" cap="none" strike="noStrike">
                          <a:latin typeface="Arial"/>
                          <a:ea typeface="Arial"/>
                          <a:cs typeface="Arial"/>
                          <a:sym typeface="Arial"/>
                        </a:rPr>
                        <a:t>Executive Leadership</a:t>
                      </a:r>
                      <a:endParaRPr b="1" sz="700" u="none" cap="none" strike="noStrike">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59770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Conversation</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starter</a:t>
                      </a:r>
                      <a:endParaRPr sz="800" u="none" cap="none" strike="noStrike">
                        <a:solidFill>
                          <a:srgbClr val="18518E"/>
                        </a:solidFill>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“How is your Housing Authority addressing HUD’s focus on digital equity and economic mobility?”</a:t>
                      </a:r>
                      <a:endParaRPr sz="800" u="none" cap="none" strike="noStrike">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“What tools are you currently providing or looking at for residents to help them connect to jobs, education, and healthcare?”</a:t>
                      </a:r>
                      <a:endParaRPr sz="8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800" u="none" cap="none" strike="noStrike">
                        <a:latin typeface="Arial"/>
                        <a:ea typeface="Arial"/>
                        <a:cs typeface="Arial"/>
                        <a:sym typeface="Arial"/>
                      </a:endParaRPr>
                    </a:p>
                  </a:txBody>
                  <a:tcPr marT="833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54875">
                <a:tc>
                  <a:txBody>
                    <a:bodyPr/>
                    <a:lstStyle/>
                    <a:p>
                      <a:pPr indent="0" lvl="0" marL="0" marR="0" rtl="0" algn="l">
                        <a:lnSpc>
                          <a:spcPct val="100000"/>
                        </a:lnSpc>
                        <a:spcBef>
                          <a:spcPts val="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The Communication Hub supports your mission by enabling communication, telehealth, and training — helping residents move toward independence.</a:t>
                      </a:r>
                      <a:endParaRPr sz="800" u="none" cap="none" strike="noStrike">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It aligns with HUD’s priorities while reducing liability with compliant emergency communications.</a:t>
                      </a:r>
                      <a:endParaRPr sz="8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800" u="none" cap="none" strike="noStrike">
                        <a:latin typeface="Arial"/>
                        <a:ea typeface="Arial"/>
                        <a:cs typeface="Arial"/>
                        <a:sym typeface="Arial"/>
                      </a:endParaRPr>
                    </a:p>
                  </a:txBody>
                  <a:tcPr marT="304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pSp>
        <p:nvGrpSpPr>
          <p:cNvPr id="124" name="Google Shape;124;p2"/>
          <p:cNvGrpSpPr/>
          <p:nvPr/>
        </p:nvGrpSpPr>
        <p:grpSpPr>
          <a:xfrm>
            <a:off x="360382" y="502590"/>
            <a:ext cx="383266" cy="349892"/>
            <a:chOff x="2748889" y="1513487"/>
            <a:chExt cx="766532" cy="699784"/>
          </a:xfrm>
        </p:grpSpPr>
        <p:sp>
          <p:nvSpPr>
            <p:cNvPr id="125" name="Google Shape;125;p2"/>
            <p:cNvSpPr/>
            <p:nvPr/>
          </p:nvSpPr>
          <p:spPr>
            <a:xfrm>
              <a:off x="2748889" y="1513487"/>
              <a:ext cx="633413" cy="533400"/>
            </a:xfrm>
            <a:custGeom>
              <a:rect b="b" l="l" r="r" t="t"/>
              <a:pathLst>
                <a:path extrusionOk="0" h="355600" w="422275">
                  <a:moveTo>
                    <a:pt x="177697" y="266429"/>
                  </a:moveTo>
                  <a:lnTo>
                    <a:pt x="155471" y="266429"/>
                  </a:lnTo>
                  <a:lnTo>
                    <a:pt x="66624" y="355257"/>
                  </a:lnTo>
                  <a:lnTo>
                    <a:pt x="66624" y="266429"/>
                  </a:lnTo>
                  <a:lnTo>
                    <a:pt x="0" y="266429"/>
                  </a:lnTo>
                  <a:lnTo>
                    <a:pt x="0" y="0"/>
                  </a:lnTo>
                  <a:lnTo>
                    <a:pt x="421968" y="0"/>
                  </a:lnTo>
                  <a:lnTo>
                    <a:pt x="421968" y="144298"/>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126" name="Google Shape;126;p2"/>
            <p:cNvSpPr/>
            <p:nvPr/>
          </p:nvSpPr>
          <p:spPr>
            <a:xfrm>
              <a:off x="3115371" y="1813221"/>
              <a:ext cx="400050" cy="400050"/>
            </a:xfrm>
            <a:custGeom>
              <a:rect b="b" l="l" r="r" t="t"/>
              <a:pathLst>
                <a:path extrusionOk="0" h="266700" w="266700">
                  <a:moveTo>
                    <a:pt x="0" y="177601"/>
                  </a:moveTo>
                  <a:lnTo>
                    <a:pt x="122162" y="177601"/>
                  </a:lnTo>
                  <a:lnTo>
                    <a:pt x="222098" y="266425"/>
                  </a:lnTo>
                  <a:lnTo>
                    <a:pt x="222098" y="177601"/>
                  </a:lnTo>
                  <a:lnTo>
                    <a:pt x="266497" y="177601"/>
                  </a:lnTo>
                  <a:lnTo>
                    <a:pt x="266497" y="0"/>
                  </a:lnTo>
                  <a:lnTo>
                    <a:pt x="0" y="0"/>
                  </a:lnTo>
                  <a:lnTo>
                    <a:pt x="0" y="177601"/>
                  </a:lnTo>
                  <a:close/>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aphicFrame>
        <p:nvGraphicFramePr>
          <p:cNvPr id="127" name="Google Shape;127;p2"/>
          <p:cNvGraphicFramePr/>
          <p:nvPr/>
        </p:nvGraphicFramePr>
        <p:xfrm>
          <a:off x="4604496" y="636825"/>
          <a:ext cx="3000000" cy="3000000"/>
        </p:xfrm>
        <a:graphic>
          <a:graphicData uri="http://schemas.openxmlformats.org/drawingml/2006/table">
            <a:tbl>
              <a:tblPr bandRow="1" firstRow="1">
                <a:noFill/>
                <a:tableStyleId>{2DFB3159-C34B-4669-885B-0596BB13777F}</a:tableStyleId>
              </a:tblPr>
              <a:tblGrid>
                <a:gridCol w="801875"/>
                <a:gridCol w="3324700"/>
              </a:tblGrid>
              <a:tr h="203975">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Simplifying Technology &amp; Connectivity</a:t>
                      </a:r>
                      <a:endParaRPr b="1"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0175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Persona</a:t>
                      </a:r>
                      <a:endParaRPr sz="800" u="none" cap="none" strike="noStrike">
                        <a:solidFill>
                          <a:srgbClr val="18518E"/>
                        </a:solidFill>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latin typeface="Arial"/>
                          <a:ea typeface="Arial"/>
                          <a:cs typeface="Arial"/>
                          <a:sym typeface="Arial"/>
                        </a:rPr>
                        <a:t>IT / Technology Managers</a:t>
                      </a:r>
                      <a:endParaRPr b="1" sz="800" u="none" cap="none" strike="noStrike">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65485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Conversation</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starter</a:t>
                      </a:r>
                      <a:endParaRPr sz="800" u="none" cap="none" strike="noStrike">
                        <a:solidFill>
                          <a:srgbClr val="18518E"/>
                        </a:solidFill>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“What challenges do you face managing technology across multiple housing communities?”</a:t>
                      </a:r>
                      <a:endParaRPr sz="800" u="none" cap="none" strike="noStrike">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“How do you currently provide backup internet and secure communication when primary systems go down?”</a:t>
                      </a:r>
                      <a:endParaRPr sz="800" u="none" cap="none" strike="noStrike">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860975">
                <a:tc>
                  <a:txBody>
                    <a:bodyPr/>
                    <a:lstStyle/>
                    <a:p>
                      <a:pPr indent="0" lvl="0" marL="0" marR="0" rtl="0" algn="l">
                        <a:lnSpc>
                          <a:spcPct val="100000"/>
                        </a:lnSpc>
                        <a:spcBef>
                          <a:spcPts val="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The Communication Hub is simple to deploy, requires no heavy integration, and is compliant with E911, Kari’s Law, and Ray Baum’s Act.</a:t>
                      </a:r>
                      <a:endParaRPr sz="800" u="none" cap="none" strike="noStrike">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Its 7" screen, hotspot, email, and phone functions provide secure, scalable connectivity across properties.</a:t>
                      </a:r>
                      <a:endParaRPr sz="800" u="none" cap="none" strike="noStrike">
                        <a:latin typeface="Arial"/>
                        <a:ea typeface="Arial"/>
                        <a:cs typeface="Arial"/>
                        <a:sym typeface="Arial"/>
                      </a:endParaRPr>
                    </a:p>
                  </a:txBody>
                  <a:tcPr marT="304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pSp>
        <p:nvGrpSpPr>
          <p:cNvPr id="128" name="Google Shape;128;p2"/>
          <p:cNvGrpSpPr/>
          <p:nvPr/>
        </p:nvGrpSpPr>
        <p:grpSpPr>
          <a:xfrm>
            <a:off x="4616871" y="508054"/>
            <a:ext cx="383265" cy="349892"/>
            <a:chOff x="9321139" y="1502057"/>
            <a:chExt cx="766531" cy="699784"/>
          </a:xfrm>
        </p:grpSpPr>
        <p:sp>
          <p:nvSpPr>
            <p:cNvPr id="129" name="Google Shape;129;p2"/>
            <p:cNvSpPr/>
            <p:nvPr/>
          </p:nvSpPr>
          <p:spPr>
            <a:xfrm>
              <a:off x="9321139" y="1502057"/>
              <a:ext cx="633413" cy="533400"/>
            </a:xfrm>
            <a:custGeom>
              <a:rect b="b" l="l" r="r" t="t"/>
              <a:pathLst>
                <a:path extrusionOk="0" h="355600" w="422275">
                  <a:moveTo>
                    <a:pt x="177697" y="266429"/>
                  </a:moveTo>
                  <a:lnTo>
                    <a:pt x="155471" y="266429"/>
                  </a:lnTo>
                  <a:lnTo>
                    <a:pt x="66624" y="355257"/>
                  </a:lnTo>
                  <a:lnTo>
                    <a:pt x="66624" y="266429"/>
                  </a:lnTo>
                  <a:lnTo>
                    <a:pt x="0" y="266429"/>
                  </a:lnTo>
                  <a:lnTo>
                    <a:pt x="0" y="0"/>
                  </a:lnTo>
                  <a:lnTo>
                    <a:pt x="421968" y="0"/>
                  </a:lnTo>
                  <a:lnTo>
                    <a:pt x="421968" y="144298"/>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130" name="Google Shape;130;p2"/>
            <p:cNvSpPr/>
            <p:nvPr/>
          </p:nvSpPr>
          <p:spPr>
            <a:xfrm>
              <a:off x="9687620" y="1801791"/>
              <a:ext cx="400050" cy="400050"/>
            </a:xfrm>
            <a:custGeom>
              <a:rect b="b" l="l" r="r" t="t"/>
              <a:pathLst>
                <a:path extrusionOk="0" h="266700" w="266700">
                  <a:moveTo>
                    <a:pt x="0" y="177601"/>
                  </a:moveTo>
                  <a:lnTo>
                    <a:pt x="122162" y="177601"/>
                  </a:lnTo>
                  <a:lnTo>
                    <a:pt x="222099" y="266425"/>
                  </a:lnTo>
                  <a:lnTo>
                    <a:pt x="222099" y="177601"/>
                  </a:lnTo>
                  <a:lnTo>
                    <a:pt x="266497" y="177601"/>
                  </a:lnTo>
                  <a:lnTo>
                    <a:pt x="266497" y="0"/>
                  </a:lnTo>
                  <a:lnTo>
                    <a:pt x="0" y="0"/>
                  </a:lnTo>
                  <a:lnTo>
                    <a:pt x="0" y="177601"/>
                  </a:lnTo>
                  <a:close/>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pSp>
        <p:nvGrpSpPr>
          <p:cNvPr id="131" name="Google Shape;131;p2"/>
          <p:cNvGrpSpPr/>
          <p:nvPr/>
        </p:nvGrpSpPr>
        <p:grpSpPr>
          <a:xfrm>
            <a:off x="4668305" y="2675197"/>
            <a:ext cx="383265" cy="349892"/>
            <a:chOff x="9424009" y="5296817"/>
            <a:chExt cx="766531" cy="699784"/>
          </a:xfrm>
        </p:grpSpPr>
        <p:sp>
          <p:nvSpPr>
            <p:cNvPr id="132" name="Google Shape;132;p2"/>
            <p:cNvSpPr/>
            <p:nvPr/>
          </p:nvSpPr>
          <p:spPr>
            <a:xfrm>
              <a:off x="9424009" y="5296817"/>
              <a:ext cx="633413" cy="533400"/>
            </a:xfrm>
            <a:custGeom>
              <a:rect b="b" l="l" r="r" t="t"/>
              <a:pathLst>
                <a:path extrusionOk="0" h="355600" w="422275">
                  <a:moveTo>
                    <a:pt x="177697" y="266429"/>
                  </a:moveTo>
                  <a:lnTo>
                    <a:pt x="155471" y="266429"/>
                  </a:lnTo>
                  <a:lnTo>
                    <a:pt x="66624" y="355257"/>
                  </a:lnTo>
                  <a:lnTo>
                    <a:pt x="66624" y="266429"/>
                  </a:lnTo>
                  <a:lnTo>
                    <a:pt x="0" y="266429"/>
                  </a:lnTo>
                  <a:lnTo>
                    <a:pt x="0" y="0"/>
                  </a:lnTo>
                  <a:lnTo>
                    <a:pt x="421968" y="0"/>
                  </a:lnTo>
                  <a:lnTo>
                    <a:pt x="421968" y="144298"/>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133" name="Google Shape;133;p2"/>
            <p:cNvSpPr/>
            <p:nvPr/>
          </p:nvSpPr>
          <p:spPr>
            <a:xfrm>
              <a:off x="9790490" y="5596551"/>
              <a:ext cx="400050" cy="400050"/>
            </a:xfrm>
            <a:custGeom>
              <a:rect b="b" l="l" r="r" t="t"/>
              <a:pathLst>
                <a:path extrusionOk="0" h="266700" w="266700">
                  <a:moveTo>
                    <a:pt x="0" y="177601"/>
                  </a:moveTo>
                  <a:lnTo>
                    <a:pt x="122162" y="177601"/>
                  </a:lnTo>
                  <a:lnTo>
                    <a:pt x="222099" y="266425"/>
                  </a:lnTo>
                  <a:lnTo>
                    <a:pt x="222099" y="177601"/>
                  </a:lnTo>
                  <a:lnTo>
                    <a:pt x="266497" y="177601"/>
                  </a:lnTo>
                  <a:lnTo>
                    <a:pt x="266497" y="0"/>
                  </a:lnTo>
                  <a:lnTo>
                    <a:pt x="0" y="0"/>
                  </a:lnTo>
                  <a:lnTo>
                    <a:pt x="0" y="177601"/>
                  </a:lnTo>
                  <a:close/>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sp>
        <p:nvSpPr>
          <p:cNvPr id="134" name="Google Shape;134;p2"/>
          <p:cNvSpPr txBox="1"/>
          <p:nvPr/>
        </p:nvSpPr>
        <p:spPr>
          <a:xfrm>
            <a:off x="360382" y="191215"/>
            <a:ext cx="19224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Conversation Starters</a:t>
            </a:r>
            <a:endParaRPr b="0" i="0" sz="1200" u="none" cap="none" strike="noStrike">
              <a:solidFill>
                <a:srgbClr val="000000"/>
              </a:solidFill>
              <a:latin typeface="Arial"/>
              <a:ea typeface="Arial"/>
              <a:cs typeface="Arial"/>
              <a:sym typeface="Arial"/>
            </a:endParaRPr>
          </a:p>
        </p:txBody>
      </p:sp>
      <p:sp>
        <p:nvSpPr>
          <p:cNvPr id="135" name="Google Shape;135;p2"/>
          <p:cNvSpPr/>
          <p:nvPr/>
        </p:nvSpPr>
        <p:spPr>
          <a:xfrm>
            <a:off x="360382" y="420052"/>
            <a:ext cx="6446520" cy="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aphicFrame>
        <p:nvGraphicFramePr>
          <p:cNvPr id="136" name="Google Shape;136;p2"/>
          <p:cNvGraphicFramePr/>
          <p:nvPr/>
        </p:nvGraphicFramePr>
        <p:xfrm>
          <a:off x="356031" y="2762007"/>
          <a:ext cx="3000000" cy="3000000"/>
        </p:xfrm>
        <a:graphic>
          <a:graphicData uri="http://schemas.openxmlformats.org/drawingml/2006/table">
            <a:tbl>
              <a:tblPr bandRow="1" firstRow="1">
                <a:noFill/>
                <a:tableStyleId>{2DFB3159-C34B-4669-885B-0596BB13777F}</a:tableStyleId>
              </a:tblPr>
              <a:tblGrid>
                <a:gridCol w="836625"/>
                <a:gridCol w="3049625"/>
              </a:tblGrid>
              <a:tr h="183775">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Ensuring Safety &amp; Compliance Across Properties</a:t>
                      </a:r>
                      <a:endParaRPr sz="14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6575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Persona</a:t>
                      </a:r>
                      <a:endParaRPr sz="800" u="none" cap="none" strike="noStrike">
                        <a:solidFill>
                          <a:srgbClr val="18518E"/>
                        </a:solidFill>
                        <a:latin typeface="Arial"/>
                        <a:ea typeface="Arial"/>
                        <a:cs typeface="Arial"/>
                        <a:sym typeface="Arial"/>
                      </a:endParaRPr>
                    </a:p>
                  </a:txBody>
                  <a:tcPr marT="790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latin typeface="Arial"/>
                          <a:ea typeface="Arial"/>
                          <a:cs typeface="Arial"/>
                          <a:sym typeface="Arial"/>
                        </a:rPr>
                        <a:t>Operations &amp; Property Managers</a:t>
                      </a:r>
                      <a:endParaRPr b="1" sz="800" u="none" cap="none" strike="noStrike">
                        <a:latin typeface="Arial"/>
                        <a:ea typeface="Arial"/>
                        <a:cs typeface="Arial"/>
                        <a:sym typeface="Arial"/>
                      </a:endParaRPr>
                    </a:p>
                    <a:p>
                      <a:pPr indent="0" lvl="0" marL="76200" marR="0" rtl="0" algn="l">
                        <a:lnSpc>
                          <a:spcPct val="100000"/>
                        </a:lnSpc>
                        <a:spcBef>
                          <a:spcPts val="800"/>
                        </a:spcBef>
                        <a:spcAft>
                          <a:spcPts val="0"/>
                        </a:spcAft>
                        <a:buClr>
                          <a:srgbClr val="000000"/>
                        </a:buClr>
                        <a:buSzPts val="700"/>
                        <a:buFont typeface="Arial"/>
                        <a:buNone/>
                      </a:pPr>
                      <a:r>
                        <a:t/>
                      </a:r>
                      <a:endParaRPr sz="800" u="none" cap="none" strike="noStrike">
                        <a:latin typeface="Arial"/>
                        <a:ea typeface="Arial"/>
                        <a:cs typeface="Arial"/>
                        <a:sym typeface="Arial"/>
                      </a:endParaRPr>
                    </a:p>
                  </a:txBody>
                  <a:tcPr marT="790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9150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Conversation</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starter</a:t>
                      </a:r>
                      <a:endParaRPr sz="800" u="none" cap="none" strike="noStrike">
                        <a:solidFill>
                          <a:srgbClr val="18518E"/>
                        </a:solidFill>
                        <a:latin typeface="Arial"/>
                        <a:ea typeface="Arial"/>
                        <a:cs typeface="Arial"/>
                        <a:sym typeface="Arial"/>
                      </a:endParaRPr>
                    </a:p>
                  </a:txBody>
                  <a:tcPr marT="343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“How are you ensuring residents and staff have reliable access to 911 if the internet or power goes down?”</a:t>
                      </a:r>
                      <a:endParaRPr sz="800" u="none" cap="none" strike="noStrike">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“What challenges do you face maintaining communication tools across multiple properties?”</a:t>
                      </a:r>
                      <a:endParaRPr sz="800" u="none" cap="none" strike="noStrike">
                        <a:latin typeface="Arial"/>
                        <a:ea typeface="Arial"/>
                        <a:cs typeface="Arial"/>
                        <a:sym typeface="Arial"/>
                      </a:endParaRPr>
                    </a:p>
                  </a:txBody>
                  <a:tcPr marT="343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860125">
                <a:tc>
                  <a:txBody>
                    <a:bodyPr/>
                    <a:lstStyle/>
                    <a:p>
                      <a:pPr indent="0" lvl="0" marL="0" marR="0" rtl="0" algn="l">
                        <a:lnSpc>
                          <a:spcPct val="100000"/>
                        </a:lnSpc>
                        <a:spcBef>
                          <a:spcPts val="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0" marR="0" rtl="0" algn="l">
                        <a:lnSpc>
                          <a:spcPct val="100000"/>
                        </a:lnSpc>
                        <a:spcBef>
                          <a:spcPts val="50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The Communication Hub ensures a compliant emergency line and access to communication and internet tools in lobbies and offices.</a:t>
                      </a:r>
                      <a:endParaRPr sz="800" u="none" cap="none" strike="noStrike">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It’s a plug-and-play solution that reduces maintenance while improving resident satisfaction.</a:t>
                      </a:r>
                      <a:endParaRPr sz="800" u="none" cap="none" strike="noStrike">
                        <a:latin typeface="Arial"/>
                        <a:ea typeface="Arial"/>
                        <a:cs typeface="Arial"/>
                        <a:sym typeface="Arial"/>
                      </a:endParaRPr>
                    </a:p>
                  </a:txBody>
                  <a:tcPr marT="324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pSp>
        <p:nvGrpSpPr>
          <p:cNvPr id="137" name="Google Shape;137;p2"/>
          <p:cNvGrpSpPr/>
          <p:nvPr/>
        </p:nvGrpSpPr>
        <p:grpSpPr>
          <a:xfrm>
            <a:off x="360382" y="2604495"/>
            <a:ext cx="383266" cy="349892"/>
            <a:chOff x="2748889" y="5399687"/>
            <a:chExt cx="766532" cy="699784"/>
          </a:xfrm>
        </p:grpSpPr>
        <p:sp>
          <p:nvSpPr>
            <p:cNvPr id="138" name="Google Shape;138;p2"/>
            <p:cNvSpPr/>
            <p:nvPr/>
          </p:nvSpPr>
          <p:spPr>
            <a:xfrm>
              <a:off x="2748889" y="5399687"/>
              <a:ext cx="633413" cy="533400"/>
            </a:xfrm>
            <a:custGeom>
              <a:rect b="b" l="l" r="r" t="t"/>
              <a:pathLst>
                <a:path extrusionOk="0" h="355600" w="422275">
                  <a:moveTo>
                    <a:pt x="177697" y="266429"/>
                  </a:moveTo>
                  <a:lnTo>
                    <a:pt x="155471" y="266429"/>
                  </a:lnTo>
                  <a:lnTo>
                    <a:pt x="66624" y="355257"/>
                  </a:lnTo>
                  <a:lnTo>
                    <a:pt x="66624" y="266429"/>
                  </a:lnTo>
                  <a:lnTo>
                    <a:pt x="0" y="266429"/>
                  </a:lnTo>
                  <a:lnTo>
                    <a:pt x="0" y="0"/>
                  </a:lnTo>
                  <a:lnTo>
                    <a:pt x="421968" y="0"/>
                  </a:lnTo>
                  <a:lnTo>
                    <a:pt x="421968" y="144298"/>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139" name="Google Shape;139;p2"/>
            <p:cNvSpPr/>
            <p:nvPr/>
          </p:nvSpPr>
          <p:spPr>
            <a:xfrm>
              <a:off x="3115371" y="5699421"/>
              <a:ext cx="400050" cy="400050"/>
            </a:xfrm>
            <a:custGeom>
              <a:rect b="b" l="l" r="r" t="t"/>
              <a:pathLst>
                <a:path extrusionOk="0" h="266700" w="266700">
                  <a:moveTo>
                    <a:pt x="0" y="177601"/>
                  </a:moveTo>
                  <a:lnTo>
                    <a:pt x="122162" y="177601"/>
                  </a:lnTo>
                  <a:lnTo>
                    <a:pt x="222098" y="266425"/>
                  </a:lnTo>
                  <a:lnTo>
                    <a:pt x="222098" y="177601"/>
                  </a:lnTo>
                  <a:lnTo>
                    <a:pt x="266497" y="177601"/>
                  </a:lnTo>
                  <a:lnTo>
                    <a:pt x="266497" y="0"/>
                  </a:lnTo>
                  <a:lnTo>
                    <a:pt x="0" y="0"/>
                  </a:lnTo>
                  <a:lnTo>
                    <a:pt x="0" y="177601"/>
                  </a:lnTo>
                  <a:close/>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aphicFrame>
        <p:nvGraphicFramePr>
          <p:cNvPr id="140" name="Google Shape;140;p2"/>
          <p:cNvGraphicFramePr/>
          <p:nvPr/>
        </p:nvGraphicFramePr>
        <p:xfrm>
          <a:off x="4614021" y="2823631"/>
          <a:ext cx="3000000" cy="3000000"/>
        </p:xfrm>
        <a:graphic>
          <a:graphicData uri="http://schemas.openxmlformats.org/drawingml/2006/table">
            <a:tbl>
              <a:tblPr bandRow="1" firstRow="1">
                <a:noFill/>
                <a:tableStyleId>{2DFB3159-C34B-4669-885B-0596BB13777F}</a:tableStyleId>
              </a:tblPr>
              <a:tblGrid>
                <a:gridCol w="801875"/>
                <a:gridCol w="3324700"/>
              </a:tblGrid>
              <a:tr h="21910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Empowering Residents &amp; Closing the Digital Divide</a:t>
                      </a:r>
                      <a:endParaRPr b="1"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6810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Persona</a:t>
                      </a:r>
                      <a:endParaRPr sz="800" u="none" cap="none" strike="noStrike">
                        <a:solidFill>
                          <a:srgbClr val="18518E"/>
                        </a:solidFill>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latin typeface="Arial"/>
                          <a:ea typeface="Arial"/>
                          <a:cs typeface="Arial"/>
                          <a:sym typeface="Arial"/>
                        </a:rPr>
                        <a:t>Resident Services &amp; Community Programs Leaders</a:t>
                      </a:r>
                      <a:endParaRPr b="1" sz="800" u="none" cap="none" strike="noStrike">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533775">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Conversation</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starter</a:t>
                      </a:r>
                      <a:endParaRPr sz="800" u="none" cap="none" strike="noStrike">
                        <a:solidFill>
                          <a:srgbClr val="18518E"/>
                        </a:solidFill>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“What tools are you using to help residents access telehealth, education, and job opportunities?”</a:t>
                      </a:r>
                      <a:endParaRPr sz="800" u="none" cap="none" strike="noStrike">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“How are you addressing the digital divide for families and seniors in your communities?”</a:t>
                      </a:r>
                      <a:endParaRPr sz="800" u="none" cap="none" strike="noStrike">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61525">
                <a:tc>
                  <a:txBody>
                    <a:bodyPr/>
                    <a:lstStyle/>
                    <a:p>
                      <a:pPr indent="0" lvl="0" marL="0" marR="0" rtl="0" algn="l">
                        <a:lnSpc>
                          <a:spcPct val="100000"/>
                        </a:lnSpc>
                        <a:spcBef>
                          <a:spcPts val="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The Communication Hub gives residents phone, text, email, internet, and apps in one simple device.</a:t>
                      </a:r>
                      <a:endParaRPr sz="800" u="none" cap="none" strike="noStrike">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The built-in hotspot lets families connect Chromebooks and other devices for learning and job readiness.</a:t>
                      </a:r>
                      <a:endParaRPr sz="800" u="none" cap="none" strike="noStrike">
                        <a:latin typeface="Arial"/>
                        <a:ea typeface="Arial"/>
                        <a:cs typeface="Arial"/>
                        <a:sym typeface="Arial"/>
                      </a:endParaRPr>
                    </a:p>
                  </a:txBody>
                  <a:tcPr marT="304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
        <p:nvSpPr>
          <p:cNvPr id="141" name="Google Shape;141;p2"/>
          <p:cNvSpPr txBox="1"/>
          <p:nvPr>
            <p:ph idx="12" type="sldNum"/>
          </p:nvPr>
        </p:nvSpPr>
        <p:spPr>
          <a:xfrm>
            <a:off x="8564569" y="4873005"/>
            <a:ext cx="297300" cy="138600"/>
          </a:xfrm>
          <a:prstGeom prst="rect">
            <a:avLst/>
          </a:prstGeom>
          <a:noFill/>
          <a:ln>
            <a:noFill/>
          </a:ln>
        </p:spPr>
        <p:txBody>
          <a:bodyPr anchorCtr="0" anchor="ctr" bIns="0" lIns="0" spcFirstLastPara="1" rIns="0" wrap="square" tIns="0">
            <a:spAutoFit/>
          </a:bodyPr>
          <a:lstStyle/>
          <a:p>
            <a:pPr indent="0" lvl="0" marL="25400" rtl="0" algn="r">
              <a:lnSpc>
                <a:spcPct val="103777"/>
              </a:lnSpc>
              <a:spcBef>
                <a:spcPts val="0"/>
              </a:spcBef>
              <a:spcAft>
                <a:spcPts val="0"/>
              </a:spcAft>
              <a:buSzPts val="600"/>
              <a:buNone/>
            </a:pPr>
            <a:fld id="{00000000-1234-1234-1234-123412341234}" type="slidenum">
              <a:rPr lang="en">
                <a:latin typeface="Quicksand"/>
                <a:ea typeface="Quicksand"/>
                <a:cs typeface="Quicksand"/>
                <a:sym typeface="Quicksand"/>
              </a:rPr>
              <a:t>‹#›</a:t>
            </a:fld>
            <a:endParaRPr>
              <a:latin typeface="Quicksand"/>
              <a:ea typeface="Quicksand"/>
              <a:cs typeface="Quicksand"/>
              <a:sym typeface="Quicksand"/>
            </a:endParaRPr>
          </a:p>
        </p:txBody>
      </p:sp>
      <p:sp>
        <p:nvSpPr>
          <p:cNvPr id="142" name="Google Shape;142;p2"/>
          <p:cNvSpPr txBox="1"/>
          <p:nvPr>
            <p:ph idx="11" type="ftr"/>
          </p:nvPr>
        </p:nvSpPr>
        <p:spPr>
          <a:xfrm>
            <a:off x="7255096" y="4873005"/>
            <a:ext cx="1428300" cy="107700"/>
          </a:xfrm>
          <a:prstGeom prst="rect">
            <a:avLst/>
          </a:prstGeom>
          <a:noFill/>
          <a:ln>
            <a:noFill/>
          </a:ln>
        </p:spPr>
        <p:txBody>
          <a:bodyPr anchorCtr="0" anchor="ctr" bIns="0" lIns="0" spcFirstLastPara="1" rIns="0" wrap="square" tIns="0">
            <a:spAutoFit/>
          </a:bodyPr>
          <a:lstStyle/>
          <a:p>
            <a:pPr indent="0" lvl="0" marL="12700" rtl="0" algn="ctr">
              <a:lnSpc>
                <a:spcPct val="133428"/>
              </a:lnSpc>
              <a:spcBef>
                <a:spcPts val="0"/>
              </a:spcBef>
              <a:spcAft>
                <a:spcPts val="0"/>
              </a:spcAft>
              <a:buSzPts val="700"/>
              <a:buNone/>
            </a:pPr>
            <a:r>
              <a:rPr lang="en" sz="700">
                <a:latin typeface="Quicksand"/>
                <a:ea typeface="Quicksand"/>
                <a:cs typeface="Quicksand"/>
                <a:sym typeface="Quicksand"/>
              </a:rPr>
              <a:t>FOR INTERNAL USE ONLY</a:t>
            </a:r>
            <a:endParaRPr/>
          </a:p>
        </p:txBody>
      </p:sp>
      <p:pic>
        <p:nvPicPr>
          <p:cNvPr id="143" name="Google Shape;143;p2"/>
          <p:cNvPicPr preferRelativeResize="0"/>
          <p:nvPr/>
        </p:nvPicPr>
        <p:blipFill rotWithShape="1">
          <a:blip r:embed="rId3">
            <a:alphaModFix/>
          </a:blip>
          <a:srcRect b="0" l="0" r="0" t="0"/>
          <a:stretch/>
        </p:blipFill>
        <p:spPr>
          <a:xfrm>
            <a:off x="165000" y="4606115"/>
            <a:ext cx="1256028" cy="44783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3"/>
          <p:cNvSpPr/>
          <p:nvPr/>
        </p:nvSpPr>
        <p:spPr>
          <a:xfrm>
            <a:off x="239543" y="3500215"/>
            <a:ext cx="8664900" cy="1013700"/>
          </a:xfrm>
          <a:prstGeom prst="roundRect">
            <a:avLst>
              <a:gd fmla="val 9153"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49" name="Google Shape;149;p3"/>
          <p:cNvSpPr/>
          <p:nvPr/>
        </p:nvSpPr>
        <p:spPr>
          <a:xfrm>
            <a:off x="243669" y="182218"/>
            <a:ext cx="8687023" cy="734546"/>
          </a:xfrm>
          <a:prstGeom prst="roundRect">
            <a:avLst>
              <a:gd fmla="val 13849" name="adj"/>
            </a:avLst>
          </a:prstGeom>
          <a:solidFill>
            <a:srgbClr val="F2F2F2"/>
          </a:solidFill>
          <a:ln>
            <a:noFill/>
          </a:ln>
        </p:spPr>
        <p:txBody>
          <a:bodyPr anchorCtr="0" anchor="ctr" bIns="45700" lIns="45700" spcFirstLastPara="1" rIns="45700" wrap="square" tIns="4570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rgbClr val="263877"/>
              </a:solidFill>
              <a:latin typeface="Arial"/>
              <a:ea typeface="Arial"/>
              <a:cs typeface="Arial"/>
              <a:sym typeface="Arial"/>
            </a:endParaRPr>
          </a:p>
        </p:txBody>
      </p:sp>
      <p:sp>
        <p:nvSpPr>
          <p:cNvPr id="150" name="Google Shape;150;p3"/>
          <p:cNvSpPr txBox="1"/>
          <p:nvPr/>
        </p:nvSpPr>
        <p:spPr>
          <a:xfrm>
            <a:off x="454229" y="3602421"/>
            <a:ext cx="8143800" cy="820500"/>
          </a:xfrm>
          <a:prstGeom prst="rect">
            <a:avLst/>
          </a:prstGeom>
          <a:noFill/>
          <a:ln>
            <a:noFill/>
          </a:ln>
        </p:spPr>
        <p:txBody>
          <a:bodyPr anchorCtr="0" anchor="t" bIns="0" lIns="0" spcFirstLastPara="1" rIns="0" wrap="square" tIns="35250">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Advice from Sales Specialists </a:t>
            </a:r>
            <a:endParaRPr b="1" i="0" sz="1200" u="none" cap="none" strike="noStrike">
              <a:solidFill>
                <a:srgbClr val="E22C91"/>
              </a:solidFill>
              <a:latin typeface="Arial"/>
              <a:ea typeface="Arial"/>
              <a:cs typeface="Arial"/>
              <a:sym typeface="Arial"/>
            </a:endParaRPr>
          </a:p>
          <a:p>
            <a:pPr indent="-114300" lvl="0" marL="228600" marR="0" rtl="0" algn="l">
              <a:lnSpc>
                <a:spcPct val="100000"/>
              </a:lnSpc>
              <a:spcBef>
                <a:spcPts val="0"/>
              </a:spcBef>
              <a:spcAft>
                <a:spcPts val="0"/>
              </a:spcAft>
              <a:buClr>
                <a:srgbClr val="000000"/>
              </a:buClr>
              <a:buSzPts val="700"/>
              <a:buFont typeface="Quicksand"/>
              <a:buNone/>
            </a:pPr>
            <a:r>
              <a:t/>
            </a:r>
            <a:endParaRPr b="0" i="0" sz="700" u="none" cap="none" strike="noStrike">
              <a:solidFill>
                <a:srgbClr val="000000"/>
              </a:solidFill>
              <a:latin typeface="Arial"/>
              <a:ea typeface="Arial"/>
              <a:cs typeface="Arial"/>
              <a:sym typeface="Arial"/>
            </a:endParaRPr>
          </a:p>
          <a:p>
            <a:pPr indent="-187325" lvl="0" marL="717550" marR="0" rtl="0" algn="l">
              <a:lnSpc>
                <a:spcPct val="100000"/>
              </a:lnSpc>
              <a:spcBef>
                <a:spcPts val="0"/>
              </a:spcBef>
              <a:spcAft>
                <a:spcPts val="0"/>
              </a:spcAft>
              <a:buClr>
                <a:srgbClr val="000000"/>
              </a:buClr>
              <a:buSzPts val="800"/>
              <a:buFont typeface="Quicksand"/>
              <a:buChar char="▪"/>
            </a:pPr>
            <a:r>
              <a:rPr b="1" i="0" lang="en" sz="800" u="none" cap="none" strike="noStrike">
                <a:solidFill>
                  <a:srgbClr val="000000"/>
                </a:solidFill>
                <a:latin typeface="Arial"/>
                <a:ea typeface="Arial"/>
                <a:cs typeface="Arial"/>
                <a:sym typeface="Arial"/>
              </a:rPr>
              <a:t>Lead with the gap</a:t>
            </a:r>
            <a:r>
              <a:rPr b="0" i="0" lang="en" sz="800" u="none" cap="none" strike="noStrike">
                <a:solidFill>
                  <a:srgbClr val="000000"/>
                </a:solidFill>
                <a:latin typeface="Arial"/>
                <a:ea typeface="Arial"/>
                <a:cs typeface="Arial"/>
                <a:sym typeface="Arial"/>
              </a:rPr>
              <a:t>: “Internet-only or phone-only solutions don’t solve residents’ full needs. The Communication Hub combines both in one simple device.”</a:t>
            </a:r>
            <a:endParaRPr b="0" i="0" sz="800" u="none" cap="none" strike="noStrike">
              <a:solidFill>
                <a:srgbClr val="000000"/>
              </a:solidFill>
              <a:latin typeface="Arial"/>
              <a:ea typeface="Arial"/>
              <a:cs typeface="Arial"/>
              <a:sym typeface="Arial"/>
            </a:endParaRPr>
          </a:p>
          <a:p>
            <a:pPr indent="-187325" lvl="0" marL="717550" marR="0" rtl="0" algn="l">
              <a:lnSpc>
                <a:spcPct val="100000"/>
              </a:lnSpc>
              <a:spcBef>
                <a:spcPts val="0"/>
              </a:spcBef>
              <a:spcAft>
                <a:spcPts val="0"/>
              </a:spcAft>
              <a:buClr>
                <a:srgbClr val="000000"/>
              </a:buClr>
              <a:buSzPts val="800"/>
              <a:buFont typeface="Quicksand"/>
              <a:buChar char="▪"/>
            </a:pPr>
            <a:r>
              <a:rPr b="1" i="0" lang="en" sz="800" u="none" cap="none" strike="noStrike">
                <a:solidFill>
                  <a:srgbClr val="000000"/>
                </a:solidFill>
                <a:latin typeface="Arial"/>
                <a:ea typeface="Arial"/>
                <a:cs typeface="Arial"/>
                <a:sym typeface="Arial"/>
              </a:rPr>
              <a:t>Show resident impact</a:t>
            </a:r>
            <a:r>
              <a:rPr b="0" i="0" lang="en" sz="800" u="none" cap="none" strike="noStrike">
                <a:solidFill>
                  <a:srgbClr val="000000"/>
                </a:solidFill>
                <a:latin typeface="Arial"/>
                <a:ea typeface="Arial"/>
                <a:cs typeface="Arial"/>
                <a:sym typeface="Arial"/>
              </a:rPr>
              <a:t>: The cost of losing service = missed job interviews, delayed medical care, loss of stability.</a:t>
            </a:r>
            <a:endParaRPr b="0" i="0" sz="800" u="none" cap="none" strike="noStrike">
              <a:solidFill>
                <a:srgbClr val="000000"/>
              </a:solidFill>
              <a:latin typeface="Arial"/>
              <a:ea typeface="Arial"/>
              <a:cs typeface="Arial"/>
              <a:sym typeface="Arial"/>
            </a:endParaRPr>
          </a:p>
          <a:p>
            <a:pPr indent="-187325" lvl="0" marL="717550" marR="0" rtl="0" algn="l">
              <a:lnSpc>
                <a:spcPct val="100000"/>
              </a:lnSpc>
              <a:spcBef>
                <a:spcPts val="0"/>
              </a:spcBef>
              <a:spcAft>
                <a:spcPts val="0"/>
              </a:spcAft>
              <a:buClr>
                <a:srgbClr val="000000"/>
              </a:buClr>
              <a:buSzPts val="800"/>
              <a:buFont typeface="Quicksand"/>
              <a:buChar char="▪"/>
            </a:pPr>
            <a:r>
              <a:rPr b="1" i="0" lang="en" sz="800" u="none" cap="none" strike="noStrike">
                <a:solidFill>
                  <a:srgbClr val="000000"/>
                </a:solidFill>
                <a:latin typeface="Arial"/>
                <a:ea typeface="Arial"/>
                <a:cs typeface="Arial"/>
                <a:sym typeface="Arial"/>
              </a:rPr>
              <a:t>Emphasize simplicity</a:t>
            </a:r>
            <a:r>
              <a:rPr b="0" i="0" lang="en" sz="800" u="none" cap="none" strike="noStrike">
                <a:solidFill>
                  <a:srgbClr val="000000"/>
                </a:solidFill>
                <a:latin typeface="Arial"/>
                <a:ea typeface="Arial"/>
                <a:cs typeface="Arial"/>
                <a:sym typeface="Arial"/>
              </a:rPr>
              <a:t>: 7" screen, phone, text, email, hotspot — easy for seniors and non-technical users.</a:t>
            </a:r>
            <a:endParaRPr b="0" i="0" sz="800" u="none" cap="none" strike="noStrike">
              <a:solidFill>
                <a:srgbClr val="000000"/>
              </a:solidFill>
              <a:latin typeface="Arial"/>
              <a:ea typeface="Arial"/>
              <a:cs typeface="Arial"/>
              <a:sym typeface="Arial"/>
            </a:endParaRPr>
          </a:p>
          <a:p>
            <a:pPr indent="-187325" lvl="0" marL="717550" marR="0" rtl="0" algn="l">
              <a:lnSpc>
                <a:spcPct val="100000"/>
              </a:lnSpc>
              <a:spcBef>
                <a:spcPts val="0"/>
              </a:spcBef>
              <a:spcAft>
                <a:spcPts val="0"/>
              </a:spcAft>
              <a:buClr>
                <a:srgbClr val="000000"/>
              </a:buClr>
              <a:buSzPts val="800"/>
              <a:buFont typeface="Quicksand"/>
              <a:buChar char="▪"/>
            </a:pPr>
            <a:r>
              <a:rPr b="1" i="0" lang="en" sz="800" u="none" cap="none" strike="noStrike">
                <a:solidFill>
                  <a:srgbClr val="000000"/>
                </a:solidFill>
                <a:latin typeface="Arial"/>
                <a:ea typeface="Arial"/>
                <a:cs typeface="Arial"/>
                <a:sym typeface="Arial"/>
              </a:rPr>
              <a:t>Position the partnership</a:t>
            </a:r>
            <a:r>
              <a:rPr b="0" i="0" lang="en" sz="800" u="none" cap="none" strike="noStrike">
                <a:solidFill>
                  <a:srgbClr val="000000"/>
                </a:solidFill>
                <a:latin typeface="Arial"/>
                <a:ea typeface="Arial"/>
                <a:cs typeface="Arial"/>
                <a:sym typeface="Arial"/>
              </a:rPr>
              <a:t>: Backed by T-Mobile’s fastest 5G network and Premier’s deployment + support expertise as a Pinnacle Partner.</a:t>
            </a:r>
            <a:endParaRPr b="1" i="0" sz="800" u="none" cap="none" strike="noStrike">
              <a:solidFill>
                <a:srgbClr val="000000"/>
              </a:solidFill>
              <a:latin typeface="Arial"/>
              <a:ea typeface="Arial"/>
              <a:cs typeface="Arial"/>
              <a:sym typeface="Arial"/>
            </a:endParaRPr>
          </a:p>
        </p:txBody>
      </p:sp>
      <p:sp>
        <p:nvSpPr>
          <p:cNvPr id="151" name="Google Shape;151;p3"/>
          <p:cNvSpPr txBox="1"/>
          <p:nvPr/>
        </p:nvSpPr>
        <p:spPr>
          <a:xfrm>
            <a:off x="264122" y="236199"/>
            <a:ext cx="8658000" cy="688200"/>
          </a:xfrm>
          <a:prstGeom prst="rect">
            <a:avLst/>
          </a:prstGeom>
          <a:noFill/>
          <a:ln>
            <a:noFill/>
          </a:ln>
        </p:spPr>
        <p:txBody>
          <a:bodyPr anchorCtr="0" anchor="t" bIns="0" lIns="0" spcFirstLastPara="1" rIns="0" wrap="square" tIns="56675">
            <a:spAutoFit/>
          </a:bodyPr>
          <a:lstStyle/>
          <a:p>
            <a:pPr indent="0" lvl="0" marL="139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Elevator Pitch</a:t>
            </a:r>
            <a:br>
              <a:rPr b="1" i="0" lang="en" sz="1200" u="none" cap="none" strike="noStrike">
                <a:solidFill>
                  <a:srgbClr val="E22C91"/>
                </a:solidFill>
                <a:latin typeface="Arial"/>
                <a:ea typeface="Arial"/>
                <a:cs typeface="Arial"/>
                <a:sym typeface="Arial"/>
              </a:rPr>
            </a:br>
            <a:endParaRPr b="0" i="0" sz="650" u="none" cap="none" strike="noStrike">
              <a:solidFill>
                <a:schemeClr val="dk1"/>
              </a:solidFill>
              <a:latin typeface="Arial"/>
              <a:ea typeface="Arial"/>
              <a:cs typeface="Arial"/>
              <a:sym typeface="Arial"/>
            </a:endParaRPr>
          </a:p>
          <a:p>
            <a:pPr indent="0" lvl="0" marL="139700" marR="0" rtl="0" algn="l">
              <a:lnSpc>
                <a:spcPct val="100000"/>
              </a:lnSpc>
              <a:spcBef>
                <a:spcPts val="0"/>
              </a:spcBef>
              <a:spcAft>
                <a:spcPts val="0"/>
              </a:spcAft>
              <a:buClr>
                <a:srgbClr val="000000"/>
              </a:buClr>
              <a:buSzPts val="1200"/>
              <a:buFont typeface="Arial"/>
              <a:buNone/>
            </a:pPr>
            <a:r>
              <a:rPr b="0" i="0" lang="en" sz="750" u="none" cap="none" strike="noStrike">
                <a:solidFill>
                  <a:schemeClr val="dk1"/>
                </a:solidFill>
                <a:latin typeface="Arial"/>
                <a:ea typeface="Arial"/>
                <a:cs typeface="Arial"/>
                <a:sym typeface="Arial"/>
              </a:rPr>
              <a:t>The Communication Hub helps Housing Authorities fulfill their mission by providing residents with a safe, reliable, and affordable communication and connectivity solution. With a 7" touchscreen, phone, text, email, internet access, and a built-in Wi-Fi hotspot, it enables access to telehealth, education, and job opportunities — while ensuring compliant emergency calling.</a:t>
            </a:r>
            <a:br>
              <a:rPr b="0" i="0" lang="en" sz="750" u="none" cap="none" strike="noStrike">
                <a:solidFill>
                  <a:schemeClr val="dk1"/>
                </a:solidFill>
                <a:latin typeface="Arial"/>
                <a:ea typeface="Arial"/>
                <a:cs typeface="Arial"/>
                <a:sym typeface="Arial"/>
              </a:rPr>
            </a:br>
            <a:endParaRPr b="0" i="0" sz="750" u="none" cap="none" strike="noStrike">
              <a:solidFill>
                <a:srgbClr val="000000"/>
              </a:solidFill>
              <a:latin typeface="Arial"/>
              <a:ea typeface="Arial"/>
              <a:cs typeface="Arial"/>
              <a:sym typeface="Arial"/>
            </a:endParaRPr>
          </a:p>
        </p:txBody>
      </p:sp>
      <p:sp>
        <p:nvSpPr>
          <p:cNvPr id="152" name="Google Shape;152;p3"/>
          <p:cNvSpPr txBox="1"/>
          <p:nvPr/>
        </p:nvSpPr>
        <p:spPr>
          <a:xfrm>
            <a:off x="296822" y="1011077"/>
            <a:ext cx="23124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Competitive Environment</a:t>
            </a:r>
            <a:endParaRPr b="0" i="0" sz="1200" u="none" cap="none" strike="noStrike">
              <a:solidFill>
                <a:srgbClr val="000000"/>
              </a:solidFill>
              <a:latin typeface="Arial"/>
              <a:ea typeface="Arial"/>
              <a:cs typeface="Arial"/>
              <a:sym typeface="Arial"/>
            </a:endParaRPr>
          </a:p>
        </p:txBody>
      </p:sp>
      <p:sp>
        <p:nvSpPr>
          <p:cNvPr id="153" name="Google Shape;153;p3"/>
          <p:cNvSpPr/>
          <p:nvPr/>
        </p:nvSpPr>
        <p:spPr>
          <a:xfrm>
            <a:off x="243670" y="1301590"/>
            <a:ext cx="8665842" cy="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grpSp>
        <p:nvGrpSpPr>
          <p:cNvPr id="154" name="Google Shape;154;p3"/>
          <p:cNvGrpSpPr/>
          <p:nvPr/>
        </p:nvGrpSpPr>
        <p:grpSpPr>
          <a:xfrm>
            <a:off x="454229" y="3981861"/>
            <a:ext cx="337185" cy="331468"/>
            <a:chOff x="354329" y="5391150"/>
            <a:chExt cx="449580" cy="441958"/>
          </a:xfrm>
        </p:grpSpPr>
        <p:sp>
          <p:nvSpPr>
            <p:cNvPr id="155" name="Google Shape;155;p3"/>
            <p:cNvSpPr/>
            <p:nvPr/>
          </p:nvSpPr>
          <p:spPr>
            <a:xfrm>
              <a:off x="354329" y="5688329"/>
              <a:ext cx="289559" cy="144779"/>
            </a:xfrm>
            <a:custGeom>
              <a:rect b="b" l="l" r="r" t="t"/>
              <a:pathLst>
                <a:path extrusionOk="0" h="144779" w="289559">
                  <a:moveTo>
                    <a:pt x="106172" y="2743"/>
                  </a:moveTo>
                  <a:lnTo>
                    <a:pt x="106172" y="44907"/>
                  </a:lnTo>
                  <a:lnTo>
                    <a:pt x="30099" y="72377"/>
                  </a:lnTo>
                  <a:lnTo>
                    <a:pt x="17707" y="79188"/>
                  </a:lnTo>
                  <a:lnTo>
                    <a:pt x="8215" y="89246"/>
                  </a:lnTo>
                  <a:lnTo>
                    <a:pt x="2140" y="101727"/>
                  </a:lnTo>
                  <a:lnTo>
                    <a:pt x="0" y="115811"/>
                  </a:lnTo>
                  <a:lnTo>
                    <a:pt x="0" y="144780"/>
                  </a:lnTo>
                  <a:lnTo>
                    <a:pt x="289560" y="144780"/>
                  </a:lnTo>
                  <a:lnTo>
                    <a:pt x="289560" y="115811"/>
                  </a:lnTo>
                  <a:lnTo>
                    <a:pt x="271852" y="79194"/>
                  </a:lnTo>
                  <a:lnTo>
                    <a:pt x="183388" y="44907"/>
                  </a:lnTo>
                  <a:lnTo>
                    <a:pt x="183388" y="0"/>
                  </a:lnTo>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pic>
          <p:nvPicPr>
            <p:cNvPr id="156" name="Google Shape;156;p3"/>
            <p:cNvPicPr preferRelativeResize="0"/>
            <p:nvPr/>
          </p:nvPicPr>
          <p:blipFill rotWithShape="1">
            <a:blip r:embed="rId3">
              <a:alphaModFix/>
            </a:blip>
            <a:srcRect b="0" l="0" r="0" t="0"/>
            <a:stretch/>
          </p:blipFill>
          <p:spPr>
            <a:xfrm>
              <a:off x="413384" y="5511164"/>
              <a:ext cx="171450" cy="201929"/>
            </a:xfrm>
            <a:prstGeom prst="rect">
              <a:avLst/>
            </a:prstGeom>
            <a:noFill/>
            <a:ln>
              <a:noFill/>
            </a:ln>
          </p:spPr>
        </p:pic>
        <p:sp>
          <p:nvSpPr>
            <p:cNvPr id="157" name="Google Shape;157;p3"/>
            <p:cNvSpPr/>
            <p:nvPr/>
          </p:nvSpPr>
          <p:spPr>
            <a:xfrm>
              <a:off x="552450" y="5391150"/>
              <a:ext cx="251459" cy="289560"/>
            </a:xfrm>
            <a:custGeom>
              <a:rect b="b" l="l" r="r" t="t"/>
              <a:pathLst>
                <a:path extrusionOk="0" h="289560" w="251459">
                  <a:moveTo>
                    <a:pt x="0" y="115824"/>
                  </a:moveTo>
                  <a:lnTo>
                    <a:pt x="9879" y="70723"/>
                  </a:lnTo>
                  <a:lnTo>
                    <a:pt x="36823" y="33908"/>
                  </a:lnTo>
                  <a:lnTo>
                    <a:pt x="76788" y="9096"/>
                  </a:lnTo>
                  <a:lnTo>
                    <a:pt x="125729" y="0"/>
                  </a:lnTo>
                  <a:lnTo>
                    <a:pt x="174671" y="9096"/>
                  </a:lnTo>
                  <a:lnTo>
                    <a:pt x="214636" y="33909"/>
                  </a:lnTo>
                  <a:lnTo>
                    <a:pt x="241580" y="70723"/>
                  </a:lnTo>
                  <a:lnTo>
                    <a:pt x="251459" y="115824"/>
                  </a:lnTo>
                  <a:lnTo>
                    <a:pt x="245763" y="150386"/>
                  </a:lnTo>
                  <a:lnTo>
                    <a:pt x="229820" y="180800"/>
                  </a:lnTo>
                  <a:lnTo>
                    <a:pt x="205356" y="205456"/>
                  </a:lnTo>
                  <a:lnTo>
                    <a:pt x="174091" y="222745"/>
                  </a:lnTo>
                  <a:lnTo>
                    <a:pt x="159267" y="235583"/>
                  </a:lnTo>
                  <a:lnTo>
                    <a:pt x="135362" y="255871"/>
                  </a:lnTo>
                  <a:lnTo>
                    <a:pt x="111458" y="276300"/>
                  </a:lnTo>
                  <a:lnTo>
                    <a:pt x="96634" y="289559"/>
                  </a:lnTo>
                  <a:lnTo>
                    <a:pt x="96635" y="277775"/>
                  </a:lnTo>
                  <a:lnTo>
                    <a:pt x="96643" y="260435"/>
                  </a:lnTo>
                  <a:lnTo>
                    <a:pt x="96666" y="242843"/>
                  </a:lnTo>
                  <a:lnTo>
                    <a:pt x="96710" y="230301"/>
                  </a:lnTo>
                  <a:lnTo>
                    <a:pt x="89092" y="229008"/>
                  </a:lnTo>
                  <a:lnTo>
                    <a:pt x="81641" y="227293"/>
                  </a:lnTo>
                  <a:lnTo>
                    <a:pt x="74371" y="225170"/>
                  </a:lnTo>
                  <a:lnTo>
                    <a:pt x="67297" y="222656"/>
                  </a:lnTo>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58" name="Google Shape;158;p3"/>
            <p:cNvSpPr/>
            <p:nvPr/>
          </p:nvSpPr>
          <p:spPr>
            <a:xfrm>
              <a:off x="712470" y="5505450"/>
              <a:ext cx="22859" cy="22860"/>
            </a:xfrm>
            <a:custGeom>
              <a:rect b="b" l="l" r="r" t="t"/>
              <a:pathLst>
                <a:path extrusionOk="0" h="22860" w="22859">
                  <a:moveTo>
                    <a:pt x="22859" y="0"/>
                  </a:moveTo>
                  <a:lnTo>
                    <a:pt x="0" y="0"/>
                  </a:lnTo>
                  <a:lnTo>
                    <a:pt x="0" y="22859"/>
                  </a:lnTo>
                  <a:lnTo>
                    <a:pt x="22859" y="22859"/>
                  </a:lnTo>
                  <a:lnTo>
                    <a:pt x="22859" y="0"/>
                  </a:lnTo>
                  <a:close/>
                </a:path>
              </a:pathLst>
            </a:custGeom>
            <a:solidFill>
              <a:srgbClr val="00000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59" name="Google Shape;159;p3"/>
            <p:cNvSpPr/>
            <p:nvPr/>
          </p:nvSpPr>
          <p:spPr>
            <a:xfrm>
              <a:off x="712470" y="5505450"/>
              <a:ext cx="22859" cy="22860"/>
            </a:xfrm>
            <a:custGeom>
              <a:rect b="b" l="l" r="r" t="t"/>
              <a:pathLst>
                <a:path extrusionOk="0" h="22860" w="22859">
                  <a:moveTo>
                    <a:pt x="0" y="22859"/>
                  </a:moveTo>
                  <a:lnTo>
                    <a:pt x="22859" y="22859"/>
                  </a:lnTo>
                  <a:lnTo>
                    <a:pt x="22859" y="0"/>
                  </a:lnTo>
                  <a:lnTo>
                    <a:pt x="0" y="0"/>
                  </a:lnTo>
                  <a:lnTo>
                    <a:pt x="0" y="22859"/>
                  </a:lnTo>
                  <a:close/>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0" name="Google Shape;160;p3"/>
            <p:cNvSpPr/>
            <p:nvPr/>
          </p:nvSpPr>
          <p:spPr>
            <a:xfrm>
              <a:off x="666750" y="5505450"/>
              <a:ext cx="22859" cy="22860"/>
            </a:xfrm>
            <a:custGeom>
              <a:rect b="b" l="l" r="r" t="t"/>
              <a:pathLst>
                <a:path extrusionOk="0" h="22860" w="22859">
                  <a:moveTo>
                    <a:pt x="22859" y="0"/>
                  </a:moveTo>
                  <a:lnTo>
                    <a:pt x="0" y="0"/>
                  </a:lnTo>
                  <a:lnTo>
                    <a:pt x="0" y="22859"/>
                  </a:lnTo>
                  <a:lnTo>
                    <a:pt x="22859" y="22859"/>
                  </a:lnTo>
                  <a:lnTo>
                    <a:pt x="22859" y="0"/>
                  </a:lnTo>
                  <a:close/>
                </a:path>
              </a:pathLst>
            </a:custGeom>
            <a:solidFill>
              <a:srgbClr val="00000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1" name="Google Shape;161;p3"/>
            <p:cNvSpPr/>
            <p:nvPr/>
          </p:nvSpPr>
          <p:spPr>
            <a:xfrm>
              <a:off x="666750" y="5505450"/>
              <a:ext cx="22859" cy="22860"/>
            </a:xfrm>
            <a:custGeom>
              <a:rect b="b" l="l" r="r" t="t"/>
              <a:pathLst>
                <a:path extrusionOk="0" h="22860" w="22859">
                  <a:moveTo>
                    <a:pt x="0" y="22859"/>
                  </a:moveTo>
                  <a:lnTo>
                    <a:pt x="22859" y="22859"/>
                  </a:lnTo>
                  <a:lnTo>
                    <a:pt x="22859" y="0"/>
                  </a:lnTo>
                  <a:lnTo>
                    <a:pt x="0" y="0"/>
                  </a:lnTo>
                  <a:lnTo>
                    <a:pt x="0" y="22859"/>
                  </a:lnTo>
                  <a:close/>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2" name="Google Shape;162;p3"/>
            <p:cNvSpPr/>
            <p:nvPr/>
          </p:nvSpPr>
          <p:spPr>
            <a:xfrm>
              <a:off x="621029" y="5505450"/>
              <a:ext cx="15240" cy="22860"/>
            </a:xfrm>
            <a:custGeom>
              <a:rect b="b" l="l" r="r" t="t"/>
              <a:pathLst>
                <a:path extrusionOk="0" h="22860" w="15240">
                  <a:moveTo>
                    <a:pt x="15240" y="0"/>
                  </a:moveTo>
                  <a:lnTo>
                    <a:pt x="0" y="0"/>
                  </a:lnTo>
                  <a:lnTo>
                    <a:pt x="0" y="22859"/>
                  </a:lnTo>
                  <a:lnTo>
                    <a:pt x="15240" y="22859"/>
                  </a:lnTo>
                  <a:lnTo>
                    <a:pt x="15240" y="0"/>
                  </a:lnTo>
                  <a:close/>
                </a:path>
              </a:pathLst>
            </a:custGeom>
            <a:solidFill>
              <a:srgbClr val="00000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3" name="Google Shape;163;p3"/>
            <p:cNvSpPr/>
            <p:nvPr/>
          </p:nvSpPr>
          <p:spPr>
            <a:xfrm>
              <a:off x="621029" y="5505450"/>
              <a:ext cx="15240" cy="22860"/>
            </a:xfrm>
            <a:custGeom>
              <a:rect b="b" l="l" r="r" t="t"/>
              <a:pathLst>
                <a:path extrusionOk="0" h="22860" w="15240">
                  <a:moveTo>
                    <a:pt x="0" y="22859"/>
                  </a:moveTo>
                  <a:lnTo>
                    <a:pt x="15240" y="22859"/>
                  </a:lnTo>
                  <a:lnTo>
                    <a:pt x="15240" y="0"/>
                  </a:lnTo>
                  <a:lnTo>
                    <a:pt x="0" y="0"/>
                  </a:lnTo>
                  <a:lnTo>
                    <a:pt x="0" y="22859"/>
                  </a:lnTo>
                  <a:close/>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grpSp>
      <p:sp>
        <p:nvSpPr>
          <p:cNvPr id="164" name="Google Shape;164;p3"/>
          <p:cNvSpPr txBox="1"/>
          <p:nvPr/>
        </p:nvSpPr>
        <p:spPr>
          <a:xfrm>
            <a:off x="243665" y="1398947"/>
            <a:ext cx="4347600" cy="671700"/>
          </a:xfrm>
          <a:prstGeom prst="rect">
            <a:avLst/>
          </a:prstGeom>
          <a:noFill/>
          <a:ln>
            <a:noFill/>
          </a:ln>
        </p:spPr>
        <p:txBody>
          <a:bodyPr anchorCtr="0" anchor="t" bIns="0" lIns="0" spcFirstLastPara="1" rIns="0" wrap="square" tIns="35250">
            <a:spAutoFit/>
          </a:bodyPr>
          <a:lstStyle/>
          <a:p>
            <a:pPr indent="0" lvl="0" marL="25400" marR="0" rtl="0" algn="l">
              <a:lnSpc>
                <a:spcPct val="100000"/>
              </a:lnSpc>
              <a:spcBef>
                <a:spcPts val="0"/>
              </a:spcBef>
              <a:spcAft>
                <a:spcPts val="0"/>
              </a:spcAft>
              <a:buClr>
                <a:srgbClr val="000000"/>
              </a:buClr>
              <a:buSzPts val="800"/>
              <a:buFont typeface="Arial"/>
              <a:buNone/>
            </a:pPr>
            <a:r>
              <a:rPr b="1" i="0" lang="en" sz="800" u="none" cap="none" strike="noStrike">
                <a:solidFill>
                  <a:srgbClr val="000000"/>
                </a:solidFill>
                <a:latin typeface="Arial"/>
                <a:ea typeface="Arial"/>
                <a:cs typeface="Arial"/>
                <a:sym typeface="Arial"/>
              </a:rPr>
              <a:t>Industry Landscape</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700"/>
              <a:buFont typeface="Arial"/>
              <a:buNone/>
            </a:pPr>
            <a:r>
              <a:t/>
            </a:r>
            <a:endParaRPr b="0" i="0" sz="7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700" u="none" cap="none" strike="noStrike">
                <a:solidFill>
                  <a:srgbClr val="000000"/>
                </a:solidFill>
                <a:latin typeface="Arial"/>
                <a:ea typeface="Arial"/>
                <a:cs typeface="Arial"/>
                <a:sym typeface="Arial"/>
              </a:rPr>
              <a:t>1. </a:t>
            </a:r>
            <a:r>
              <a:rPr b="1" i="0" lang="en" sz="800" u="none" cap="none" strike="noStrike">
                <a:solidFill>
                  <a:srgbClr val="000000"/>
                </a:solidFill>
                <a:latin typeface="Arial"/>
                <a:ea typeface="Arial"/>
                <a:cs typeface="Arial"/>
                <a:sym typeface="Arial"/>
              </a:rPr>
              <a:t>Traditional Home Phone</a:t>
            </a:r>
            <a:endParaRPr b="1" i="0" sz="800" u="none" cap="none" strike="noStrike">
              <a:solidFill>
                <a:srgbClr val="000000"/>
              </a:solidFill>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Arial"/>
                <a:ea typeface="Arial"/>
                <a:cs typeface="Arial"/>
                <a:sym typeface="Arial"/>
              </a:rPr>
              <a:t>Expensive, being phased out, only offers voice calling, and no internet connectivity.</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700"/>
              <a:buFont typeface="Arial"/>
              <a:buNone/>
            </a:pPr>
            <a:r>
              <a:t/>
            </a:r>
            <a:endParaRPr b="0" i="0" sz="700" u="none" cap="none" strike="noStrike">
              <a:solidFill>
                <a:srgbClr val="000000"/>
              </a:solidFill>
              <a:latin typeface="Arial"/>
              <a:ea typeface="Arial"/>
              <a:cs typeface="Arial"/>
              <a:sym typeface="Arial"/>
            </a:endParaRPr>
          </a:p>
        </p:txBody>
      </p:sp>
      <p:sp>
        <p:nvSpPr>
          <p:cNvPr id="165" name="Google Shape;165;p3"/>
          <p:cNvSpPr txBox="1"/>
          <p:nvPr/>
        </p:nvSpPr>
        <p:spPr>
          <a:xfrm>
            <a:off x="243665" y="2040281"/>
            <a:ext cx="4103700" cy="405900"/>
          </a:xfrm>
          <a:prstGeom prst="rect">
            <a:avLst/>
          </a:prstGeom>
          <a:noFill/>
          <a:ln>
            <a:noFill/>
          </a:ln>
        </p:spPr>
        <p:txBody>
          <a:bodyPr anchorCtr="0" anchor="t" bIns="0" lIns="0" spcFirstLastPara="1" rIns="0" wrap="square" tIns="36200">
            <a:spAutoFit/>
          </a:bodyPr>
          <a:lstStyle/>
          <a:p>
            <a:pPr indent="0" lvl="0" marL="0" marR="0" rtl="0" algn="l">
              <a:lnSpc>
                <a:spcPct val="100000"/>
              </a:lnSpc>
              <a:spcBef>
                <a:spcPts val="0"/>
              </a:spcBef>
              <a:spcAft>
                <a:spcPts val="0"/>
              </a:spcAft>
              <a:buClr>
                <a:srgbClr val="000000"/>
              </a:buClr>
              <a:buSzPts val="700"/>
              <a:buFont typeface="Arial"/>
              <a:buNone/>
            </a:pPr>
            <a:r>
              <a:rPr b="1" i="0" lang="en" sz="800" u="none" cap="none" strike="noStrike">
                <a:solidFill>
                  <a:srgbClr val="000000"/>
                </a:solidFill>
                <a:latin typeface="Arial"/>
                <a:ea typeface="Arial"/>
                <a:cs typeface="Arial"/>
                <a:sym typeface="Arial"/>
              </a:rPr>
              <a:t>2. DSL / Internet Connectivity Alone</a:t>
            </a:r>
            <a:endParaRPr b="1" i="0" sz="800" u="none" cap="none" strike="noStrike">
              <a:solidFill>
                <a:srgbClr val="000000"/>
              </a:solidFill>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Arial"/>
                <a:ea typeface="Arial"/>
                <a:cs typeface="Arial"/>
                <a:sym typeface="Arial"/>
              </a:rPr>
              <a:t>Internet only, no phone or device included – Residents often cannot afford</a:t>
            </a:r>
            <a:endParaRPr b="0" i="0" sz="800" u="none" cap="none" strike="noStrike">
              <a:solidFill>
                <a:srgbClr val="000000"/>
              </a:solidFill>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Arial"/>
                <a:ea typeface="Arial"/>
                <a:cs typeface="Arial"/>
                <a:sym typeface="Arial"/>
              </a:rPr>
              <a:t>Requires residents to buy their own laptops, chromebooks or tablet</a:t>
            </a:r>
            <a:r>
              <a:rPr lang="en" sz="800"/>
              <a:t>.</a:t>
            </a:r>
            <a:endParaRPr b="0" i="0" sz="800" u="none" cap="none" strike="noStrike">
              <a:solidFill>
                <a:srgbClr val="000000"/>
              </a:solidFill>
              <a:latin typeface="Arial"/>
              <a:ea typeface="Arial"/>
              <a:cs typeface="Arial"/>
              <a:sym typeface="Arial"/>
            </a:endParaRPr>
          </a:p>
        </p:txBody>
      </p:sp>
      <p:sp>
        <p:nvSpPr>
          <p:cNvPr id="166" name="Google Shape;166;p3"/>
          <p:cNvSpPr txBox="1"/>
          <p:nvPr/>
        </p:nvSpPr>
        <p:spPr>
          <a:xfrm>
            <a:off x="4674679" y="1430904"/>
            <a:ext cx="4187400" cy="625200"/>
          </a:xfrm>
          <a:prstGeom prst="rect">
            <a:avLst/>
          </a:prstGeom>
          <a:noFill/>
          <a:ln>
            <a:noFill/>
          </a:ln>
        </p:spPr>
        <p:txBody>
          <a:bodyPr anchorCtr="0" anchor="t" bIns="0" lIns="0" spcFirstLastPara="1" rIns="0" wrap="square" tIns="9525">
            <a:spAutoFit/>
          </a:bodyPr>
          <a:lstStyle/>
          <a:p>
            <a:pPr indent="0" lvl="0" marL="0" marR="0" rtl="0" algn="l">
              <a:lnSpc>
                <a:spcPct val="100000"/>
              </a:lnSpc>
              <a:spcBef>
                <a:spcPts val="0"/>
              </a:spcBef>
              <a:spcAft>
                <a:spcPts val="0"/>
              </a:spcAft>
              <a:buClr>
                <a:srgbClr val="000000"/>
              </a:buClr>
              <a:buSzPts val="700"/>
              <a:buFont typeface="Arial"/>
              <a:buNone/>
            </a:pPr>
            <a:r>
              <a:rPr b="1" i="0" lang="en" sz="700" u="none" cap="none" strike="noStrike">
                <a:solidFill>
                  <a:srgbClr val="000000"/>
                </a:solidFill>
                <a:latin typeface="Arial"/>
                <a:ea typeface="Arial"/>
                <a:cs typeface="Arial"/>
                <a:sym typeface="Arial"/>
              </a:rPr>
              <a:t>3</a:t>
            </a:r>
            <a:r>
              <a:rPr b="1" i="0" lang="en" sz="800" u="none" cap="none" strike="noStrike">
                <a:solidFill>
                  <a:srgbClr val="000000"/>
                </a:solidFill>
                <a:latin typeface="Arial"/>
                <a:ea typeface="Arial"/>
                <a:cs typeface="Arial"/>
                <a:sym typeface="Arial"/>
              </a:rPr>
              <a:t>. Cell Phones</a:t>
            </a:r>
            <a:endParaRPr b="1" i="0" sz="800" u="none" cap="none" strike="noStrike">
              <a:solidFill>
                <a:srgbClr val="000000"/>
              </a:solidFill>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Arial"/>
                <a:ea typeface="Arial"/>
                <a:cs typeface="Arial"/>
                <a:sym typeface="Arial"/>
              </a:rPr>
              <a:t>Many residents cannot afford to maintain their personal plans, leading to service interruptions.</a:t>
            </a:r>
            <a:endParaRPr b="0" i="0" sz="800" u="none" cap="none" strike="noStrike">
              <a:solidFill>
                <a:srgbClr val="000000"/>
              </a:solidFill>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Arial"/>
                <a:ea typeface="Arial"/>
                <a:cs typeface="Arial"/>
                <a:sym typeface="Arial"/>
              </a:rPr>
              <a:t>Missed service makes it difficult to stay in touch with employers, schools, and doctors, further hindering residents’ ability to find and keep jobs.</a:t>
            </a:r>
            <a:endParaRPr b="0" i="0" sz="800" u="none" cap="none" strike="noStrike">
              <a:solidFill>
                <a:srgbClr val="000000"/>
              </a:solidFill>
              <a:latin typeface="Arial"/>
              <a:ea typeface="Arial"/>
              <a:cs typeface="Arial"/>
              <a:sym typeface="Arial"/>
            </a:endParaRPr>
          </a:p>
        </p:txBody>
      </p:sp>
      <p:sp>
        <p:nvSpPr>
          <p:cNvPr id="167" name="Google Shape;167;p3"/>
          <p:cNvSpPr txBox="1"/>
          <p:nvPr/>
        </p:nvSpPr>
        <p:spPr>
          <a:xfrm>
            <a:off x="4674675" y="2061675"/>
            <a:ext cx="4256100" cy="502200"/>
          </a:xfrm>
          <a:prstGeom prst="rect">
            <a:avLst/>
          </a:prstGeom>
          <a:noFill/>
          <a:ln>
            <a:noFill/>
          </a:ln>
        </p:spPr>
        <p:txBody>
          <a:bodyPr anchorCtr="0" anchor="t" bIns="0" lIns="0" spcFirstLastPara="1" rIns="0" wrap="square" tIns="9525">
            <a:spAutoFit/>
          </a:bodyPr>
          <a:lstStyle/>
          <a:p>
            <a:pPr indent="0" lvl="0" marL="0" marR="0" rtl="0" algn="l">
              <a:lnSpc>
                <a:spcPct val="100000"/>
              </a:lnSpc>
              <a:spcBef>
                <a:spcPts val="0"/>
              </a:spcBef>
              <a:spcAft>
                <a:spcPts val="0"/>
              </a:spcAft>
              <a:buNone/>
            </a:pPr>
            <a:r>
              <a:rPr b="1" lang="en" sz="800"/>
              <a:t>4. </a:t>
            </a:r>
            <a:r>
              <a:rPr b="1" i="0" lang="en" sz="800" u="none" cap="none" strike="noStrike">
                <a:solidFill>
                  <a:srgbClr val="000000"/>
                </a:solidFill>
                <a:latin typeface="Arial"/>
                <a:ea typeface="Arial"/>
                <a:cs typeface="Arial"/>
                <a:sym typeface="Arial"/>
              </a:rPr>
              <a:t>Lack of Connectivity &amp; Digital Literacy</a:t>
            </a:r>
            <a:endParaRPr b="0" i="0" sz="800" u="none" cap="none" strike="noStrike">
              <a:solidFill>
                <a:srgbClr val="000000"/>
              </a:solidFill>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Arial"/>
                <a:ea typeface="Arial"/>
                <a:cs typeface="Arial"/>
                <a:sym typeface="Arial"/>
              </a:rPr>
              <a:t>Limited access to devices, internet, and training creates wide gaps in communication.</a:t>
            </a:r>
            <a:endParaRPr sz="800"/>
          </a:p>
          <a:p>
            <a:pPr indent="-177800" lvl="0" marL="35560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Arial"/>
                <a:ea typeface="Arial"/>
                <a:cs typeface="Arial"/>
                <a:sym typeface="Arial"/>
              </a:rPr>
              <a:t>Residents struggle to apply for jobs, access healthcare, and stay connected with schools or support services.</a:t>
            </a:r>
            <a:endParaRPr sz="800"/>
          </a:p>
        </p:txBody>
      </p:sp>
      <p:sp>
        <p:nvSpPr>
          <p:cNvPr id="168" name="Google Shape;168;p3"/>
          <p:cNvSpPr/>
          <p:nvPr/>
        </p:nvSpPr>
        <p:spPr>
          <a:xfrm>
            <a:off x="249379" y="2663016"/>
            <a:ext cx="8681314" cy="720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9" name="Google Shape;169;p3"/>
          <p:cNvSpPr txBox="1"/>
          <p:nvPr>
            <p:ph idx="12" type="sldNum"/>
          </p:nvPr>
        </p:nvSpPr>
        <p:spPr>
          <a:xfrm>
            <a:off x="8564569" y="4873005"/>
            <a:ext cx="297300" cy="138600"/>
          </a:xfrm>
          <a:prstGeom prst="rect">
            <a:avLst/>
          </a:prstGeom>
          <a:noFill/>
          <a:ln>
            <a:noFill/>
          </a:ln>
        </p:spPr>
        <p:txBody>
          <a:bodyPr anchorCtr="0" anchor="ctr" bIns="0" lIns="0" spcFirstLastPara="1" rIns="0" wrap="square" tIns="0">
            <a:spAutoFit/>
          </a:bodyPr>
          <a:lstStyle/>
          <a:p>
            <a:pPr indent="0" lvl="0" marL="25400" rtl="0" algn="r">
              <a:lnSpc>
                <a:spcPct val="103777"/>
              </a:lnSpc>
              <a:spcBef>
                <a:spcPts val="0"/>
              </a:spcBef>
              <a:spcAft>
                <a:spcPts val="0"/>
              </a:spcAft>
              <a:buSzPts val="600"/>
              <a:buNone/>
            </a:pPr>
            <a:fld id="{00000000-1234-1234-1234-123412341234}" type="slidenum">
              <a:rPr lang="en"/>
              <a:t>‹#›</a:t>
            </a:fld>
            <a:endParaRPr/>
          </a:p>
        </p:txBody>
      </p:sp>
      <p:sp>
        <p:nvSpPr>
          <p:cNvPr id="170" name="Google Shape;170;p3"/>
          <p:cNvSpPr txBox="1"/>
          <p:nvPr>
            <p:ph idx="11" type="ftr"/>
          </p:nvPr>
        </p:nvSpPr>
        <p:spPr>
          <a:xfrm>
            <a:off x="7255096" y="4873005"/>
            <a:ext cx="1428300" cy="107700"/>
          </a:xfrm>
          <a:prstGeom prst="rect">
            <a:avLst/>
          </a:prstGeom>
          <a:noFill/>
          <a:ln>
            <a:noFill/>
          </a:ln>
        </p:spPr>
        <p:txBody>
          <a:bodyPr anchorCtr="0" anchor="ctr" bIns="0" lIns="0" spcFirstLastPara="1" rIns="0" wrap="square" tIns="0">
            <a:spAutoFit/>
          </a:bodyPr>
          <a:lstStyle/>
          <a:p>
            <a:pPr indent="0" lvl="0" marL="12700" rtl="0" algn="ctr">
              <a:lnSpc>
                <a:spcPct val="133428"/>
              </a:lnSpc>
              <a:spcBef>
                <a:spcPts val="0"/>
              </a:spcBef>
              <a:spcAft>
                <a:spcPts val="0"/>
              </a:spcAft>
              <a:buSzPts val="700"/>
              <a:buNone/>
            </a:pPr>
            <a:r>
              <a:rPr lang="en" sz="700"/>
              <a:t>FOR INTERNAL USE ONLY</a:t>
            </a:r>
            <a:endParaRPr/>
          </a:p>
        </p:txBody>
      </p:sp>
      <p:cxnSp>
        <p:nvCxnSpPr>
          <p:cNvPr id="171" name="Google Shape;171;p3"/>
          <p:cNvCxnSpPr/>
          <p:nvPr/>
        </p:nvCxnSpPr>
        <p:spPr>
          <a:xfrm>
            <a:off x="4459825" y="1301590"/>
            <a:ext cx="0" cy="1339200"/>
          </a:xfrm>
          <a:prstGeom prst="straightConnector1">
            <a:avLst/>
          </a:prstGeom>
          <a:noFill/>
          <a:ln cap="flat" cmpd="sng" w="9525">
            <a:solidFill>
              <a:srgbClr val="E62689"/>
            </a:solidFill>
            <a:prstDash val="solid"/>
            <a:round/>
            <a:headEnd len="sm" w="sm" type="none"/>
            <a:tailEnd len="sm" w="sm" type="none"/>
          </a:ln>
        </p:spPr>
      </p:cxnSp>
      <p:sp>
        <p:nvSpPr>
          <p:cNvPr id="172" name="Google Shape;172;p3"/>
          <p:cNvSpPr txBox="1"/>
          <p:nvPr/>
        </p:nvSpPr>
        <p:spPr>
          <a:xfrm>
            <a:off x="243675" y="2737425"/>
            <a:ext cx="8681400" cy="651300"/>
          </a:xfrm>
          <a:prstGeom prst="rect">
            <a:avLst/>
          </a:prstGeom>
          <a:noFill/>
          <a:ln>
            <a:noFill/>
          </a:ln>
        </p:spPr>
        <p:txBody>
          <a:bodyPr anchorCtr="0" anchor="t" bIns="0" lIns="0" spcFirstLastPara="1" rIns="0" wrap="square" tIns="35250">
            <a:spAutoFit/>
          </a:bodyPr>
          <a:lstStyle/>
          <a:p>
            <a:pPr indent="0" lvl="0" marL="12700" marR="0" rtl="0" algn="l">
              <a:lnSpc>
                <a:spcPct val="100000"/>
              </a:lnSpc>
              <a:spcBef>
                <a:spcPts val="0"/>
              </a:spcBef>
              <a:spcAft>
                <a:spcPts val="0"/>
              </a:spcAft>
              <a:buClr>
                <a:srgbClr val="000000"/>
              </a:buClr>
              <a:buSzPts val="800"/>
              <a:buFont typeface="Arial"/>
              <a:buNone/>
            </a:pPr>
            <a:r>
              <a:rPr b="1" i="0" lang="en" sz="800" u="none" cap="none" strike="noStrike">
                <a:solidFill>
                  <a:srgbClr val="000000"/>
                </a:solidFill>
                <a:latin typeface="Arial"/>
                <a:ea typeface="Arial"/>
                <a:cs typeface="Arial"/>
                <a:sym typeface="Arial"/>
              </a:rPr>
              <a:t>Opportunity –</a:t>
            </a:r>
            <a:br>
              <a:rPr b="1" i="0" lang="en" sz="800" u="none" cap="none" strike="noStrike">
                <a:solidFill>
                  <a:srgbClr val="000000"/>
                </a:solidFill>
                <a:latin typeface="Arial"/>
                <a:ea typeface="Arial"/>
                <a:cs typeface="Arial"/>
                <a:sym typeface="Arial"/>
              </a:rPr>
            </a:br>
            <a:endParaRPr b="0" i="0" sz="800" u="none" cap="none" strike="noStrike">
              <a:solidFill>
                <a:srgbClr val="000000"/>
              </a:solidFill>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Arial"/>
                <a:ea typeface="Arial"/>
                <a:cs typeface="Arial"/>
                <a:sym typeface="Arial"/>
              </a:rPr>
              <a:t>3.3M HUD households across ~3,300 Housing Authorities represent a massive market where current options leave gaps in safety, connectivity, or both.</a:t>
            </a:r>
            <a:endParaRPr b="0" i="0" sz="800" u="none" cap="none" strike="noStrike">
              <a:solidFill>
                <a:srgbClr val="000000"/>
              </a:solidFill>
              <a:latin typeface="Arial"/>
              <a:ea typeface="Arial"/>
              <a:cs typeface="Arial"/>
              <a:sym typeface="Arial"/>
            </a:endParaRPr>
          </a:p>
          <a:p>
            <a:pPr indent="-177800" lvl="0" marL="361950" marR="0" rtl="0" algn="l">
              <a:lnSpc>
                <a:spcPct val="100000"/>
              </a:lnSpc>
              <a:spcBef>
                <a:spcPts val="0"/>
              </a:spcBef>
              <a:spcAft>
                <a:spcPts val="0"/>
              </a:spcAft>
              <a:buClr>
                <a:srgbClr val="000000"/>
              </a:buClr>
              <a:buSzPts val="700"/>
              <a:buFont typeface="Arial"/>
              <a:buChar char="•"/>
            </a:pPr>
            <a:r>
              <a:rPr b="0" i="0" lang="en" sz="800" u="none" cap="none" strike="noStrike">
                <a:solidFill>
                  <a:srgbClr val="000000"/>
                </a:solidFill>
                <a:latin typeface="Arial"/>
                <a:ea typeface="Arial"/>
                <a:cs typeface="Arial"/>
                <a:sym typeface="Arial"/>
              </a:rPr>
              <a:t>The Communication Hub delivers a single, plug-and-play device that ensures emergency reliability and closes the digital divide while supporting education, telehealth, and workforce readiness</a:t>
            </a:r>
            <a:endParaRPr b="1" i="0" sz="800" u="none" cap="none" strike="noStrike">
              <a:solidFill>
                <a:srgbClr val="000000"/>
              </a:solidFill>
              <a:latin typeface="Arial"/>
              <a:ea typeface="Arial"/>
              <a:cs typeface="Arial"/>
              <a:sym typeface="Arial"/>
            </a:endParaRPr>
          </a:p>
        </p:txBody>
      </p:sp>
      <p:pic>
        <p:nvPicPr>
          <p:cNvPr id="173" name="Google Shape;173;p3"/>
          <p:cNvPicPr preferRelativeResize="0"/>
          <p:nvPr/>
        </p:nvPicPr>
        <p:blipFill rotWithShape="1">
          <a:blip r:embed="rId4">
            <a:alphaModFix/>
          </a:blip>
          <a:srcRect b="0" l="0" r="0" t="0"/>
          <a:stretch/>
        </p:blipFill>
        <p:spPr>
          <a:xfrm>
            <a:off x="219250" y="4510634"/>
            <a:ext cx="1256028" cy="44783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4"/>
          <p:cNvSpPr/>
          <p:nvPr/>
        </p:nvSpPr>
        <p:spPr>
          <a:xfrm>
            <a:off x="4654486" y="3343819"/>
            <a:ext cx="4143600" cy="1188300"/>
          </a:xfrm>
          <a:prstGeom prst="roundRect">
            <a:avLst>
              <a:gd fmla="val 7404"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79" name="Google Shape;179;p4"/>
          <p:cNvSpPr/>
          <p:nvPr/>
        </p:nvSpPr>
        <p:spPr>
          <a:xfrm>
            <a:off x="336639" y="3343819"/>
            <a:ext cx="4143600" cy="1188300"/>
          </a:xfrm>
          <a:prstGeom prst="roundRect">
            <a:avLst>
              <a:gd fmla="val 7404"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aphicFrame>
        <p:nvGraphicFramePr>
          <p:cNvPr id="180" name="Google Shape;180;p4"/>
          <p:cNvGraphicFramePr/>
          <p:nvPr/>
        </p:nvGraphicFramePr>
        <p:xfrm>
          <a:off x="360615" y="818385"/>
          <a:ext cx="3000000" cy="3000000"/>
        </p:xfrm>
        <a:graphic>
          <a:graphicData uri="http://schemas.openxmlformats.org/drawingml/2006/table">
            <a:tbl>
              <a:tblPr bandRow="1" firstRow="1">
                <a:noFill/>
                <a:tableStyleId>{2DFB3159-C34B-4669-885B-0596BB13777F}</a:tableStyleId>
              </a:tblPr>
              <a:tblGrid>
                <a:gridCol w="817875"/>
                <a:gridCol w="3151025"/>
              </a:tblGrid>
              <a:tr h="31940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We already provide internet service in our communities.</a:t>
                      </a:r>
                      <a:endParaRPr b="1"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291775">
                <a:tc>
                  <a:txBody>
                    <a:bodyPr/>
                    <a:lstStyle/>
                    <a:p>
                      <a:pPr indent="0" lvl="0" marL="50800" marR="0" rtl="0" algn="l">
                        <a:lnSpc>
                          <a:spcPct val="100000"/>
                        </a:lnSpc>
                        <a:spcBef>
                          <a:spcPts val="0"/>
                        </a:spcBef>
                        <a:spcAft>
                          <a:spcPts val="0"/>
                        </a:spcAft>
                        <a:buClr>
                          <a:srgbClr val="000000"/>
                        </a:buClr>
                        <a:buSzPts val="8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100"/>
                        <a:buFont typeface="Arial"/>
                        <a:buNone/>
                      </a:pPr>
                      <a:r>
                        <a:rPr lang="en" sz="800" u="none" cap="none" strike="noStrike"/>
                        <a:t>You’re right — internet is important. But internet alone doesn’t close the gap. Without a device and a phone line, residents can’t reliably access telehealth, jobs, education, or even place compliant emergency calls. The Communication Hub brings internet, voice, and a device together in one simple solution</a:t>
                      </a:r>
                      <a:endParaRPr sz="700" u="none" cap="none" strike="noStrike">
                        <a:latin typeface="Arial"/>
                        <a:ea typeface="Arial"/>
                        <a:cs typeface="Arial"/>
                        <a:sym typeface="Arial"/>
                      </a:endParaRPr>
                    </a:p>
                  </a:txBody>
                  <a:tcPr marT="300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pic>
        <p:nvPicPr>
          <p:cNvPr id="181" name="Google Shape;181;p4"/>
          <p:cNvPicPr preferRelativeResize="0"/>
          <p:nvPr/>
        </p:nvPicPr>
        <p:blipFill rotWithShape="1">
          <a:blip r:embed="rId3">
            <a:alphaModFix/>
          </a:blip>
          <a:srcRect b="0" l="0" r="0" t="0"/>
          <a:stretch/>
        </p:blipFill>
        <p:spPr>
          <a:xfrm>
            <a:off x="533325" y="836268"/>
            <a:ext cx="151286" cy="151247"/>
          </a:xfrm>
          <a:prstGeom prst="rect">
            <a:avLst/>
          </a:prstGeom>
          <a:noFill/>
          <a:ln>
            <a:noFill/>
          </a:ln>
        </p:spPr>
      </p:pic>
      <p:grpSp>
        <p:nvGrpSpPr>
          <p:cNvPr id="182" name="Google Shape;182;p4"/>
          <p:cNvGrpSpPr/>
          <p:nvPr/>
        </p:nvGrpSpPr>
        <p:grpSpPr>
          <a:xfrm>
            <a:off x="492691" y="630375"/>
            <a:ext cx="296228" cy="388221"/>
            <a:chOff x="366359" y="1010896"/>
            <a:chExt cx="394970" cy="517628"/>
          </a:xfrm>
        </p:grpSpPr>
        <p:pic>
          <p:nvPicPr>
            <p:cNvPr id="183" name="Google Shape;183;p4"/>
            <p:cNvPicPr preferRelativeResize="0"/>
            <p:nvPr/>
          </p:nvPicPr>
          <p:blipFill rotWithShape="1">
            <a:blip r:embed="rId4">
              <a:alphaModFix/>
            </a:blip>
            <a:srcRect b="0" l="0" r="0" t="0"/>
            <a:stretch/>
          </p:blipFill>
          <p:spPr>
            <a:xfrm>
              <a:off x="431152" y="1010896"/>
              <a:ext cx="155505" cy="238393"/>
            </a:xfrm>
            <a:prstGeom prst="rect">
              <a:avLst/>
            </a:prstGeom>
            <a:noFill/>
            <a:ln>
              <a:noFill/>
            </a:ln>
          </p:spPr>
        </p:pic>
        <p:sp>
          <p:nvSpPr>
            <p:cNvPr id="184" name="Google Shape;184;p4"/>
            <p:cNvSpPr/>
            <p:nvPr/>
          </p:nvSpPr>
          <p:spPr>
            <a:xfrm>
              <a:off x="366359" y="1062434"/>
              <a:ext cx="394970" cy="466090"/>
            </a:xfrm>
            <a:custGeom>
              <a:rect b="b" l="l" r="r" t="t"/>
              <a:pathLst>
                <a:path extrusionOk="0" h="466090" w="394970">
                  <a:moveTo>
                    <a:pt x="71294" y="216084"/>
                  </a:moveTo>
                  <a:lnTo>
                    <a:pt x="71294" y="109219"/>
                  </a:lnTo>
                  <a:lnTo>
                    <a:pt x="49522" y="76380"/>
                  </a:lnTo>
                  <a:lnTo>
                    <a:pt x="35645" y="73579"/>
                  </a:lnTo>
                  <a:lnTo>
                    <a:pt x="21772" y="76380"/>
                  </a:lnTo>
                  <a:lnTo>
                    <a:pt x="10442" y="84017"/>
                  </a:lnTo>
                  <a:lnTo>
                    <a:pt x="2801" y="95345"/>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aphicFrame>
        <p:nvGraphicFramePr>
          <p:cNvPr id="185" name="Google Shape;185;p4"/>
          <p:cNvGraphicFramePr/>
          <p:nvPr/>
        </p:nvGraphicFramePr>
        <p:xfrm>
          <a:off x="4654486" y="922496"/>
          <a:ext cx="3000000" cy="3000000"/>
        </p:xfrm>
        <a:graphic>
          <a:graphicData uri="http://schemas.openxmlformats.org/drawingml/2006/table">
            <a:tbl>
              <a:tblPr bandRow="1" firstRow="1">
                <a:noFill/>
                <a:tableStyleId>{2DFB3159-C34B-4669-885B-0596BB13777F}</a:tableStyleId>
              </a:tblPr>
              <a:tblGrid>
                <a:gridCol w="566750"/>
                <a:gridCol w="3267150"/>
              </a:tblGrid>
              <a:tr h="28195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This seems too complicated for our residents.</a:t>
                      </a:r>
                      <a:endParaRPr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367325">
                <a:tc>
                  <a:txBody>
                    <a:bodyPr/>
                    <a:lstStyle/>
                    <a:p>
                      <a:pPr indent="0" lvl="0" marL="50800" marR="0" rtl="0" algn="l">
                        <a:lnSpc>
                          <a:spcPct val="100000"/>
                        </a:lnSpc>
                        <a:spcBef>
                          <a:spcPts val="0"/>
                        </a:spcBef>
                        <a:spcAft>
                          <a:spcPts val="0"/>
                        </a:spcAft>
                        <a:buClr>
                          <a:srgbClr val="000000"/>
                        </a:buClr>
                        <a:buSzPts val="8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100"/>
                        <a:buFont typeface="Arial"/>
                        <a:buNone/>
                      </a:pPr>
                      <a:r>
                        <a:rPr lang="en" sz="800" u="none" cap="none" strike="noStrike"/>
                        <a:t>I understand the concern — the 7" touchscreen is simple and intuitive. If you can use a smartphone, you can use this. Everything residents need — phone, text, email, and internet — is in one place, with the option to add a keyboard and mouse for comfort</a:t>
                      </a:r>
                      <a:endParaRPr sz="700" u="none" cap="none" strike="noStrike">
                        <a:latin typeface="Arial"/>
                        <a:ea typeface="Arial"/>
                        <a:cs typeface="Arial"/>
                        <a:sym typeface="Arial"/>
                      </a:endParaRPr>
                    </a:p>
                  </a:txBody>
                  <a:tcPr marT="300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aphicFrame>
        <p:nvGraphicFramePr>
          <p:cNvPr id="186" name="Google Shape;186;p4"/>
          <p:cNvGraphicFramePr/>
          <p:nvPr/>
        </p:nvGraphicFramePr>
        <p:xfrm>
          <a:off x="336639" y="1942858"/>
          <a:ext cx="3000000" cy="3000000"/>
        </p:xfrm>
        <a:graphic>
          <a:graphicData uri="http://schemas.openxmlformats.org/drawingml/2006/table">
            <a:tbl>
              <a:tblPr bandRow="1" firstRow="1">
                <a:noFill/>
                <a:tableStyleId>{2DFB3159-C34B-4669-885B-0596BB13777F}</a:tableStyleId>
              </a:tblPr>
              <a:tblGrid>
                <a:gridCol w="817875"/>
                <a:gridCol w="3151025"/>
              </a:tblGrid>
              <a:tr h="34280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Residents already have their own cell phones.</a:t>
                      </a:r>
                      <a:endParaRPr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35100">
                <a:tc>
                  <a:txBody>
                    <a:bodyPr/>
                    <a:lstStyle/>
                    <a:p>
                      <a:pPr indent="0" lvl="0" marL="50800" marR="0" rtl="0" algn="l">
                        <a:lnSpc>
                          <a:spcPct val="100000"/>
                        </a:lnSpc>
                        <a:spcBef>
                          <a:spcPts val="0"/>
                        </a:spcBef>
                        <a:spcAft>
                          <a:spcPts val="0"/>
                        </a:spcAft>
                        <a:buClr>
                          <a:srgbClr val="000000"/>
                        </a:buClr>
                        <a:buSzPts val="8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100"/>
                        <a:buFont typeface="Arial"/>
                        <a:buNone/>
                      </a:pPr>
                      <a:r>
                        <a:rPr lang="en" sz="800" u="none" cap="none" strike="noStrike"/>
                        <a:t>Phones alone don’t solve the problem when service is inconsistent or interrupted. The real cost of intermittent connectivity is high — residents fall behind in developing digital literacy, miss job opportunities, and lose access to education and skill training. Without reliable tools while in HUD housing, it’s harder for residents to stabilize and earn a better living. The Communication Hub provides consistent access, helping residents build the skills and opportunities they need to move forward.</a:t>
                      </a:r>
                      <a:endParaRPr sz="700" u="none" cap="none" strike="noStrike">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pic>
        <p:nvPicPr>
          <p:cNvPr id="187" name="Google Shape;187;p4"/>
          <p:cNvPicPr preferRelativeResize="0"/>
          <p:nvPr/>
        </p:nvPicPr>
        <p:blipFill rotWithShape="1">
          <a:blip r:embed="rId5">
            <a:alphaModFix/>
          </a:blip>
          <a:srcRect b="0" l="0" r="0" t="0"/>
          <a:stretch/>
        </p:blipFill>
        <p:spPr>
          <a:xfrm>
            <a:off x="541286" y="1954799"/>
            <a:ext cx="151286" cy="151247"/>
          </a:xfrm>
          <a:prstGeom prst="rect">
            <a:avLst/>
          </a:prstGeom>
          <a:noFill/>
          <a:ln>
            <a:noFill/>
          </a:ln>
        </p:spPr>
      </p:pic>
      <p:grpSp>
        <p:nvGrpSpPr>
          <p:cNvPr id="188" name="Google Shape;188;p4"/>
          <p:cNvGrpSpPr/>
          <p:nvPr/>
        </p:nvGrpSpPr>
        <p:grpSpPr>
          <a:xfrm>
            <a:off x="492691" y="1747016"/>
            <a:ext cx="296228" cy="388220"/>
            <a:chOff x="366359" y="3677896"/>
            <a:chExt cx="394970" cy="517627"/>
          </a:xfrm>
        </p:grpSpPr>
        <p:pic>
          <p:nvPicPr>
            <p:cNvPr id="189" name="Google Shape;189;p4"/>
            <p:cNvPicPr preferRelativeResize="0"/>
            <p:nvPr/>
          </p:nvPicPr>
          <p:blipFill rotWithShape="1">
            <a:blip r:embed="rId4">
              <a:alphaModFix/>
            </a:blip>
            <a:srcRect b="0" l="0" r="0" t="0"/>
            <a:stretch/>
          </p:blipFill>
          <p:spPr>
            <a:xfrm>
              <a:off x="431152" y="3677896"/>
              <a:ext cx="155505" cy="238393"/>
            </a:xfrm>
            <a:prstGeom prst="rect">
              <a:avLst/>
            </a:prstGeom>
            <a:noFill/>
            <a:ln>
              <a:noFill/>
            </a:ln>
          </p:spPr>
        </p:pic>
        <p:sp>
          <p:nvSpPr>
            <p:cNvPr id="190" name="Google Shape;190;p4"/>
            <p:cNvSpPr/>
            <p:nvPr/>
          </p:nvSpPr>
          <p:spPr>
            <a:xfrm>
              <a:off x="366359" y="3729434"/>
              <a:ext cx="394970" cy="466089"/>
            </a:xfrm>
            <a:custGeom>
              <a:rect b="b" l="l" r="r" t="t"/>
              <a:pathLst>
                <a:path extrusionOk="0" h="466089" w="394970">
                  <a:moveTo>
                    <a:pt x="71294" y="216084"/>
                  </a:moveTo>
                  <a:lnTo>
                    <a:pt x="71294" y="109219"/>
                  </a:lnTo>
                  <a:lnTo>
                    <a:pt x="49522" y="76380"/>
                  </a:lnTo>
                  <a:lnTo>
                    <a:pt x="35645" y="73579"/>
                  </a:lnTo>
                  <a:lnTo>
                    <a:pt x="21772" y="76380"/>
                  </a:lnTo>
                  <a:lnTo>
                    <a:pt x="10442" y="84017"/>
                  </a:lnTo>
                  <a:lnTo>
                    <a:pt x="2801" y="95346"/>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sp>
        <p:nvSpPr>
          <p:cNvPr id="191" name="Google Shape;191;p4"/>
          <p:cNvSpPr txBox="1"/>
          <p:nvPr/>
        </p:nvSpPr>
        <p:spPr>
          <a:xfrm>
            <a:off x="280202" y="230267"/>
            <a:ext cx="16839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Objection Handling</a:t>
            </a:r>
            <a:endParaRPr b="0" i="0" sz="1200" u="none" cap="none" strike="noStrike">
              <a:solidFill>
                <a:srgbClr val="000000"/>
              </a:solidFill>
              <a:latin typeface="Arial"/>
              <a:ea typeface="Arial"/>
              <a:cs typeface="Arial"/>
              <a:sym typeface="Arial"/>
            </a:endParaRPr>
          </a:p>
        </p:txBody>
      </p:sp>
      <p:sp>
        <p:nvSpPr>
          <p:cNvPr id="192" name="Google Shape;192;p4"/>
          <p:cNvSpPr/>
          <p:nvPr/>
        </p:nvSpPr>
        <p:spPr>
          <a:xfrm flipH="1" rot="10800000">
            <a:off x="280202" y="481046"/>
            <a:ext cx="8487918" cy="234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aphicFrame>
        <p:nvGraphicFramePr>
          <p:cNvPr id="193" name="Google Shape;193;p4"/>
          <p:cNvGraphicFramePr/>
          <p:nvPr/>
        </p:nvGraphicFramePr>
        <p:xfrm>
          <a:off x="4654486" y="2124296"/>
          <a:ext cx="3000000" cy="3000000"/>
        </p:xfrm>
        <a:graphic>
          <a:graphicData uri="http://schemas.openxmlformats.org/drawingml/2006/table">
            <a:tbl>
              <a:tblPr bandRow="1" firstRow="1">
                <a:noFill/>
                <a:tableStyleId>{2DFB3159-C34B-4669-885B-0596BB13777F}</a:tableStyleId>
              </a:tblPr>
              <a:tblGrid>
                <a:gridCol w="856550"/>
                <a:gridCol w="3286950"/>
              </a:tblGrid>
              <a:tr h="307675">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We don’t have the budget for new devices.</a:t>
                      </a:r>
                      <a:endParaRPr b="1"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45650">
                <a:tc>
                  <a:txBody>
                    <a:bodyPr/>
                    <a:lstStyle/>
                    <a:p>
                      <a:pPr indent="0" lvl="0" marL="50800" marR="0" rtl="0" algn="l">
                        <a:lnSpc>
                          <a:spcPct val="100000"/>
                        </a:lnSpc>
                        <a:spcBef>
                          <a:spcPts val="0"/>
                        </a:spcBef>
                        <a:spcAft>
                          <a:spcPts val="0"/>
                        </a:spcAft>
                        <a:buClr>
                          <a:srgbClr val="000000"/>
                        </a:buClr>
                        <a:buSzPts val="8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100"/>
                        <a:buFont typeface="Arial"/>
                        <a:buNone/>
                      </a:pPr>
                      <a:r>
                        <a:rPr lang="en" sz="800" u="none" cap="none" strike="noStrike"/>
                        <a:t>I understand budget is always a challenge. That’s why we often start with a small pilot to show the impact. The Communication Hub is affordable, and many housing authorities are able to use HUD funding or other grant programs to cover the cost. This way, you can see the results before making a larger commitment.”</a:t>
                      </a:r>
                      <a:endParaRPr sz="700" u="none" cap="none" strike="noStrike">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
        <p:nvSpPr>
          <p:cNvPr id="194" name="Google Shape;194;p4"/>
          <p:cNvSpPr txBox="1"/>
          <p:nvPr>
            <p:ph idx="12" type="sldNum"/>
          </p:nvPr>
        </p:nvSpPr>
        <p:spPr>
          <a:xfrm>
            <a:off x="8564569" y="4873005"/>
            <a:ext cx="297300" cy="138600"/>
          </a:xfrm>
          <a:prstGeom prst="rect">
            <a:avLst/>
          </a:prstGeom>
          <a:noFill/>
          <a:ln>
            <a:noFill/>
          </a:ln>
        </p:spPr>
        <p:txBody>
          <a:bodyPr anchorCtr="0" anchor="ctr" bIns="0" lIns="0" spcFirstLastPara="1" rIns="0" wrap="square" tIns="0">
            <a:spAutoFit/>
          </a:bodyPr>
          <a:lstStyle/>
          <a:p>
            <a:pPr indent="0" lvl="0" marL="25400" rtl="0" algn="r">
              <a:lnSpc>
                <a:spcPct val="103777"/>
              </a:lnSpc>
              <a:spcBef>
                <a:spcPts val="0"/>
              </a:spcBef>
              <a:spcAft>
                <a:spcPts val="0"/>
              </a:spcAft>
              <a:buSzPts val="600"/>
              <a:buNone/>
            </a:pPr>
            <a:fld id="{00000000-1234-1234-1234-123412341234}" type="slidenum">
              <a:rPr lang="en">
                <a:latin typeface="Quicksand"/>
                <a:ea typeface="Quicksand"/>
                <a:cs typeface="Quicksand"/>
                <a:sym typeface="Quicksand"/>
              </a:rPr>
              <a:t>‹#›</a:t>
            </a:fld>
            <a:endParaRPr>
              <a:latin typeface="Quicksand"/>
              <a:ea typeface="Quicksand"/>
              <a:cs typeface="Quicksand"/>
              <a:sym typeface="Quicksand"/>
            </a:endParaRPr>
          </a:p>
        </p:txBody>
      </p:sp>
      <p:sp>
        <p:nvSpPr>
          <p:cNvPr id="195" name="Google Shape;195;p4"/>
          <p:cNvSpPr txBox="1"/>
          <p:nvPr>
            <p:ph idx="11" type="ftr"/>
          </p:nvPr>
        </p:nvSpPr>
        <p:spPr>
          <a:xfrm>
            <a:off x="7255096" y="4873005"/>
            <a:ext cx="1428300" cy="107700"/>
          </a:xfrm>
          <a:prstGeom prst="rect">
            <a:avLst/>
          </a:prstGeom>
          <a:noFill/>
          <a:ln>
            <a:noFill/>
          </a:ln>
        </p:spPr>
        <p:txBody>
          <a:bodyPr anchorCtr="0" anchor="ctr" bIns="0" lIns="0" spcFirstLastPara="1" rIns="0" wrap="square" tIns="0">
            <a:spAutoFit/>
          </a:bodyPr>
          <a:lstStyle/>
          <a:p>
            <a:pPr indent="0" lvl="0" marL="12700" rtl="0" algn="ctr">
              <a:lnSpc>
                <a:spcPct val="133428"/>
              </a:lnSpc>
              <a:spcBef>
                <a:spcPts val="0"/>
              </a:spcBef>
              <a:spcAft>
                <a:spcPts val="0"/>
              </a:spcAft>
              <a:buSzPts val="700"/>
              <a:buNone/>
            </a:pPr>
            <a:r>
              <a:rPr lang="en" sz="700">
                <a:latin typeface="Quicksand"/>
                <a:ea typeface="Quicksand"/>
                <a:cs typeface="Quicksand"/>
                <a:sym typeface="Quicksand"/>
              </a:rPr>
              <a:t>FOR INTERNAL USE ONLY</a:t>
            </a:r>
            <a:endParaRPr/>
          </a:p>
        </p:txBody>
      </p:sp>
      <p:pic>
        <p:nvPicPr>
          <p:cNvPr id="196" name="Google Shape;196;p4"/>
          <p:cNvPicPr preferRelativeResize="0"/>
          <p:nvPr/>
        </p:nvPicPr>
        <p:blipFill rotWithShape="1">
          <a:blip r:embed="rId5">
            <a:alphaModFix/>
          </a:blip>
          <a:srcRect b="0" l="0" r="0" t="0"/>
          <a:stretch/>
        </p:blipFill>
        <p:spPr>
          <a:xfrm>
            <a:off x="4798210" y="2106723"/>
            <a:ext cx="151286" cy="151247"/>
          </a:xfrm>
          <a:prstGeom prst="rect">
            <a:avLst/>
          </a:prstGeom>
          <a:noFill/>
          <a:ln>
            <a:noFill/>
          </a:ln>
        </p:spPr>
      </p:pic>
      <p:grpSp>
        <p:nvGrpSpPr>
          <p:cNvPr id="197" name="Google Shape;197;p4"/>
          <p:cNvGrpSpPr/>
          <p:nvPr/>
        </p:nvGrpSpPr>
        <p:grpSpPr>
          <a:xfrm>
            <a:off x="4757576" y="1900831"/>
            <a:ext cx="296228" cy="388220"/>
            <a:chOff x="366359" y="3677896"/>
            <a:chExt cx="394970" cy="517627"/>
          </a:xfrm>
        </p:grpSpPr>
        <p:pic>
          <p:nvPicPr>
            <p:cNvPr id="198" name="Google Shape;198;p4"/>
            <p:cNvPicPr preferRelativeResize="0"/>
            <p:nvPr/>
          </p:nvPicPr>
          <p:blipFill rotWithShape="1">
            <a:blip r:embed="rId4">
              <a:alphaModFix/>
            </a:blip>
            <a:srcRect b="0" l="0" r="0" t="0"/>
            <a:stretch/>
          </p:blipFill>
          <p:spPr>
            <a:xfrm>
              <a:off x="431152" y="3677896"/>
              <a:ext cx="155505" cy="238393"/>
            </a:xfrm>
            <a:prstGeom prst="rect">
              <a:avLst/>
            </a:prstGeom>
            <a:noFill/>
            <a:ln>
              <a:noFill/>
            </a:ln>
          </p:spPr>
        </p:pic>
        <p:sp>
          <p:nvSpPr>
            <p:cNvPr id="199" name="Google Shape;199;p4"/>
            <p:cNvSpPr/>
            <p:nvPr/>
          </p:nvSpPr>
          <p:spPr>
            <a:xfrm>
              <a:off x="366359" y="3729434"/>
              <a:ext cx="394970" cy="466089"/>
            </a:xfrm>
            <a:custGeom>
              <a:rect b="b" l="l" r="r" t="t"/>
              <a:pathLst>
                <a:path extrusionOk="0" h="466089" w="394970">
                  <a:moveTo>
                    <a:pt x="71294" y="216084"/>
                  </a:moveTo>
                  <a:lnTo>
                    <a:pt x="71294" y="109219"/>
                  </a:lnTo>
                  <a:lnTo>
                    <a:pt x="49522" y="76380"/>
                  </a:lnTo>
                  <a:lnTo>
                    <a:pt x="35645" y="73579"/>
                  </a:lnTo>
                  <a:lnTo>
                    <a:pt x="21772" y="76380"/>
                  </a:lnTo>
                  <a:lnTo>
                    <a:pt x="10442" y="84017"/>
                  </a:lnTo>
                  <a:lnTo>
                    <a:pt x="2801" y="95346"/>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sp>
        <p:nvSpPr>
          <p:cNvPr id="200" name="Google Shape;200;p4"/>
          <p:cNvSpPr txBox="1"/>
          <p:nvPr/>
        </p:nvSpPr>
        <p:spPr>
          <a:xfrm>
            <a:off x="546886" y="3474958"/>
            <a:ext cx="3661500" cy="1016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i="0" lang="en" sz="800" u="none" cap="none" strike="noStrike">
                <a:solidFill>
                  <a:srgbClr val="E62689"/>
                </a:solidFill>
                <a:latin typeface="Arial"/>
                <a:ea typeface="Arial"/>
                <a:cs typeface="Arial"/>
                <a:sym typeface="Arial"/>
              </a:rPr>
              <a:t>Funding Options</a:t>
            </a:r>
            <a:br>
              <a:rPr b="1" i="0" lang="en" sz="800" u="none" cap="none" strike="noStrike">
                <a:solidFill>
                  <a:srgbClr val="E62689"/>
                </a:solidFill>
                <a:latin typeface="Arial"/>
                <a:ea typeface="Arial"/>
                <a:cs typeface="Arial"/>
                <a:sym typeface="Arial"/>
              </a:rPr>
            </a:br>
            <a:endParaRPr b="1" i="0" sz="800" u="none" cap="none" strike="noStrike">
              <a:solidFill>
                <a:srgbClr val="E62689"/>
              </a:solidFill>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b="1" i="0" lang="en" sz="800" u="none" cap="none" strike="noStrike">
                <a:solidFill>
                  <a:srgbClr val="000000"/>
                </a:solidFill>
                <a:latin typeface="Arial"/>
                <a:ea typeface="Arial"/>
                <a:cs typeface="Arial"/>
                <a:sym typeface="Arial"/>
              </a:rPr>
              <a:t>HUD Operating &amp; Capital Funds</a:t>
            </a:r>
            <a:r>
              <a:rPr b="0" i="0" lang="en" sz="800" u="none" cap="none" strike="noStrike">
                <a:solidFill>
                  <a:srgbClr val="000000"/>
                </a:solidFill>
                <a:latin typeface="Arial"/>
                <a:ea typeface="Arial"/>
                <a:cs typeface="Arial"/>
                <a:sym typeface="Arial"/>
              </a:rPr>
              <a:t> – support resident safety, communications, and digital inclusion upgrades.</a:t>
            </a:r>
            <a:endParaRPr b="0" i="0" sz="800" u="none" cap="none" strike="noStrike">
              <a:solidFill>
                <a:srgbClr val="000000"/>
              </a:solidFill>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b="1" i="0" lang="en" sz="800" u="none" cap="none" strike="noStrike">
                <a:solidFill>
                  <a:srgbClr val="000000"/>
                </a:solidFill>
                <a:latin typeface="Arial"/>
                <a:ea typeface="Arial"/>
                <a:cs typeface="Arial"/>
                <a:sym typeface="Arial"/>
              </a:rPr>
              <a:t>Community Development Block Grants (CDBG) </a:t>
            </a:r>
            <a:r>
              <a:rPr b="0" i="0" lang="en" sz="800" u="none" cap="none" strike="noStrike">
                <a:solidFill>
                  <a:srgbClr val="000000"/>
                </a:solidFill>
                <a:latin typeface="Arial"/>
                <a:ea typeface="Arial"/>
                <a:cs typeface="Arial"/>
                <a:sym typeface="Arial"/>
              </a:rPr>
              <a:t>– flexible HUD funds that can be applied to community infrastructure and resident services.</a:t>
            </a:r>
            <a:endParaRPr b="0" i="0" sz="800" u="none" cap="none" strike="noStrike">
              <a:solidFill>
                <a:srgbClr val="000000"/>
              </a:solidFill>
              <a:latin typeface="Arial"/>
              <a:ea typeface="Arial"/>
              <a:cs typeface="Arial"/>
              <a:sym typeface="Arial"/>
            </a:endParaRPr>
          </a:p>
        </p:txBody>
      </p:sp>
      <p:sp>
        <p:nvSpPr>
          <p:cNvPr id="201" name="Google Shape;201;p4"/>
          <p:cNvSpPr txBox="1"/>
          <p:nvPr/>
        </p:nvSpPr>
        <p:spPr>
          <a:xfrm>
            <a:off x="4757576" y="3465898"/>
            <a:ext cx="3925800" cy="7581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i="0" lang="en" sz="800" u="none" cap="none" strike="noStrike">
                <a:solidFill>
                  <a:srgbClr val="E62689"/>
                </a:solidFill>
                <a:latin typeface="Arial"/>
                <a:ea typeface="Arial"/>
                <a:cs typeface="Arial"/>
                <a:sym typeface="Arial"/>
              </a:rPr>
              <a:t>Tip for Sellers</a:t>
            </a:r>
            <a:br>
              <a:rPr b="1" i="0" lang="en" sz="800" u="none" cap="none" strike="noStrike">
                <a:solidFill>
                  <a:srgbClr val="E62689"/>
                </a:solidFill>
                <a:latin typeface="Arial"/>
                <a:ea typeface="Arial"/>
                <a:cs typeface="Arial"/>
                <a:sym typeface="Arial"/>
              </a:rPr>
            </a:br>
            <a:endParaRPr b="1" i="0" sz="800" u="none" cap="none" strike="noStrike">
              <a:solidFill>
                <a:srgbClr val="E62689"/>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800" u="none" cap="none" strike="noStrike">
                <a:solidFill>
                  <a:srgbClr val="000000"/>
                </a:solidFill>
                <a:latin typeface="Arial"/>
                <a:ea typeface="Arial"/>
                <a:cs typeface="Arial"/>
                <a:sym typeface="Arial"/>
              </a:rPr>
              <a:t>Always bring objections back to mission alignment and HUD priorities</a:t>
            </a:r>
            <a:r>
              <a:rPr b="0" i="0" lang="en" sz="800" u="none" cap="none" strike="noStrike">
                <a:solidFill>
                  <a:srgbClr val="000000"/>
                </a:solidFill>
                <a:latin typeface="Arial"/>
                <a:ea typeface="Arial"/>
                <a:cs typeface="Arial"/>
                <a:sym typeface="Arial"/>
              </a:rPr>
              <a:t> — emphasize that the Communication Hub supports safety, digital access, and economic mobility.</a:t>
            </a:r>
            <a:endParaRPr b="0" i="0" sz="800" u="none" cap="none" strike="noStrike">
              <a:solidFill>
                <a:srgbClr val="000000"/>
              </a:solidFill>
              <a:latin typeface="Arial"/>
              <a:ea typeface="Arial"/>
              <a:cs typeface="Arial"/>
              <a:sym typeface="Arial"/>
            </a:endParaRPr>
          </a:p>
        </p:txBody>
      </p:sp>
      <p:pic>
        <p:nvPicPr>
          <p:cNvPr id="202" name="Google Shape;202;p4"/>
          <p:cNvPicPr preferRelativeResize="0"/>
          <p:nvPr/>
        </p:nvPicPr>
        <p:blipFill rotWithShape="1">
          <a:blip r:embed="rId6">
            <a:alphaModFix/>
          </a:blip>
          <a:srcRect b="0" l="0" r="0" t="0"/>
          <a:stretch/>
        </p:blipFill>
        <p:spPr>
          <a:xfrm>
            <a:off x="219250" y="4570249"/>
            <a:ext cx="1088803" cy="388225"/>
          </a:xfrm>
          <a:prstGeom prst="rect">
            <a:avLst/>
          </a:prstGeom>
          <a:noFill/>
          <a:ln>
            <a:noFill/>
          </a:ln>
        </p:spPr>
      </p:pic>
      <p:pic>
        <p:nvPicPr>
          <p:cNvPr id="203" name="Google Shape;203;p4"/>
          <p:cNvPicPr preferRelativeResize="0"/>
          <p:nvPr/>
        </p:nvPicPr>
        <p:blipFill rotWithShape="1">
          <a:blip r:embed="rId5">
            <a:alphaModFix/>
          </a:blip>
          <a:srcRect b="0" l="0" r="0" t="0"/>
          <a:stretch/>
        </p:blipFill>
        <p:spPr>
          <a:xfrm>
            <a:off x="4801987" y="817894"/>
            <a:ext cx="151286" cy="151247"/>
          </a:xfrm>
          <a:prstGeom prst="rect">
            <a:avLst/>
          </a:prstGeom>
          <a:noFill/>
          <a:ln>
            <a:noFill/>
          </a:ln>
        </p:spPr>
      </p:pic>
      <p:grpSp>
        <p:nvGrpSpPr>
          <p:cNvPr id="204" name="Google Shape;204;p4"/>
          <p:cNvGrpSpPr/>
          <p:nvPr/>
        </p:nvGrpSpPr>
        <p:grpSpPr>
          <a:xfrm>
            <a:off x="4757576" y="615060"/>
            <a:ext cx="296228" cy="388220"/>
            <a:chOff x="366359" y="3677896"/>
            <a:chExt cx="394970" cy="517627"/>
          </a:xfrm>
        </p:grpSpPr>
        <p:pic>
          <p:nvPicPr>
            <p:cNvPr id="205" name="Google Shape;205;p4"/>
            <p:cNvPicPr preferRelativeResize="0"/>
            <p:nvPr/>
          </p:nvPicPr>
          <p:blipFill rotWithShape="1">
            <a:blip r:embed="rId4">
              <a:alphaModFix/>
            </a:blip>
            <a:srcRect b="0" l="0" r="0" t="0"/>
            <a:stretch/>
          </p:blipFill>
          <p:spPr>
            <a:xfrm>
              <a:off x="431152" y="3677896"/>
              <a:ext cx="155505" cy="238393"/>
            </a:xfrm>
            <a:prstGeom prst="rect">
              <a:avLst/>
            </a:prstGeom>
            <a:noFill/>
            <a:ln>
              <a:noFill/>
            </a:ln>
          </p:spPr>
        </p:pic>
        <p:sp>
          <p:nvSpPr>
            <p:cNvPr id="206" name="Google Shape;206;p4"/>
            <p:cNvSpPr/>
            <p:nvPr/>
          </p:nvSpPr>
          <p:spPr>
            <a:xfrm>
              <a:off x="366359" y="3729434"/>
              <a:ext cx="394970" cy="466089"/>
            </a:xfrm>
            <a:custGeom>
              <a:rect b="b" l="l" r="r" t="t"/>
              <a:pathLst>
                <a:path extrusionOk="0" h="466089" w="394970">
                  <a:moveTo>
                    <a:pt x="71294" y="216084"/>
                  </a:moveTo>
                  <a:lnTo>
                    <a:pt x="71294" y="109219"/>
                  </a:lnTo>
                  <a:lnTo>
                    <a:pt x="49522" y="76380"/>
                  </a:lnTo>
                  <a:lnTo>
                    <a:pt x="35645" y="73579"/>
                  </a:lnTo>
                  <a:lnTo>
                    <a:pt x="21772" y="76380"/>
                  </a:lnTo>
                  <a:lnTo>
                    <a:pt x="10442" y="84017"/>
                  </a:lnTo>
                  <a:lnTo>
                    <a:pt x="2801" y="95346"/>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5"/>
          <p:cNvSpPr txBox="1"/>
          <p:nvPr/>
        </p:nvSpPr>
        <p:spPr>
          <a:xfrm>
            <a:off x="658286" y="1083861"/>
            <a:ext cx="7521000" cy="1800473"/>
          </a:xfrm>
          <a:prstGeom prst="rect">
            <a:avLst/>
          </a:prstGeom>
          <a:noFill/>
          <a:ln>
            <a:noFill/>
          </a:ln>
        </p:spPr>
        <p:txBody>
          <a:bodyPr anchorCtr="0" anchor="t" bIns="22850" lIns="45725" spcFirstLastPara="1" rIns="45725" wrap="square" tIns="22850">
            <a:spAutoFit/>
          </a:bodyPr>
          <a:lstStyle/>
          <a:p>
            <a:pPr indent="0" lvl="0" marL="0" marR="0" rtl="0" algn="l">
              <a:lnSpc>
                <a:spcPct val="100000"/>
              </a:lnSpc>
              <a:spcBef>
                <a:spcPts val="0"/>
              </a:spcBef>
              <a:spcAft>
                <a:spcPts val="0"/>
              </a:spcAft>
              <a:buClr>
                <a:schemeClr val="dk1"/>
              </a:buClr>
              <a:buSzPts val="1100"/>
              <a:buFont typeface="Arial"/>
              <a:buNone/>
            </a:pPr>
            <a:r>
              <a:rPr b="1" i="0" lang="en" sz="1000" u="none" cap="none" strike="noStrike">
                <a:solidFill>
                  <a:srgbClr val="18518E"/>
                </a:solidFill>
                <a:latin typeface="Arial"/>
                <a:ea typeface="Arial"/>
                <a:cs typeface="Arial"/>
                <a:sym typeface="Arial"/>
              </a:rPr>
              <a:t>Phone Script</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br>
              <a:rPr b="1" i="0" lang="en" sz="800" u="none" cap="none" strike="noStrike">
                <a:solidFill>
                  <a:srgbClr val="000000"/>
                </a:solidFill>
                <a:latin typeface="Arial"/>
                <a:ea typeface="Arial"/>
                <a:cs typeface="Arial"/>
                <a:sym typeface="Arial"/>
              </a:rPr>
            </a:br>
            <a:r>
              <a:rPr b="0" i="0" lang="en" sz="1000" u="none" cap="none" strike="noStrike">
                <a:solidFill>
                  <a:srgbClr val="000000"/>
                </a:solidFill>
                <a:latin typeface="Arial"/>
                <a:ea typeface="Arial"/>
                <a:cs typeface="Arial"/>
                <a:sym typeface="Arial"/>
              </a:rPr>
              <a:t>Hi [Name], this is [Your Name] with T-Mobile. We work with Housing Authorities to help residents stay connected so they can apply for jobs, access healthcare, and stay engaged with schools.</a:t>
            </a:r>
            <a:endParaRPr/>
          </a:p>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00" u="none" cap="none" strike="noStrike">
                <a:solidFill>
                  <a:srgbClr val="000000"/>
                </a:solidFill>
                <a:latin typeface="Arial"/>
                <a:ea typeface="Arial"/>
                <a:cs typeface="Arial"/>
                <a:sym typeface="Arial"/>
              </a:rPr>
              <a:t>Our Communication Hub is a simple, affordable device with a 7" screen that combines phone, text, email, internet, and a Wi-Fi hotspot — giving residents reliable access to the tools they need to move forward.</a:t>
            </a:r>
            <a:endParaRPr/>
          </a:p>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00" u="none" cap="none" strike="noStrike">
                <a:solidFill>
                  <a:srgbClr val="000000"/>
                </a:solidFill>
                <a:latin typeface="Arial"/>
                <a:ea typeface="Arial"/>
                <a:cs typeface="Arial"/>
                <a:sym typeface="Arial"/>
              </a:rPr>
              <a:t>I’d love to schedule a quick call to show you how it works and explore if it could support your community. Would [Day/Time] be convenient?</a:t>
            </a:r>
            <a:endParaRPr/>
          </a:p>
          <a:p>
            <a:pPr indent="0" lvl="0" marL="0" marR="0" rtl="0" algn="l">
              <a:lnSpc>
                <a:spcPct val="100000"/>
              </a:lnSpc>
              <a:spcBef>
                <a:spcPts val="0"/>
              </a:spcBef>
              <a:spcAft>
                <a:spcPts val="0"/>
              </a:spcAft>
              <a:buClr>
                <a:schemeClr val="dk1"/>
              </a:buClr>
              <a:buSzPts val="1100"/>
              <a:buFont typeface="Arial"/>
              <a:buNone/>
            </a:pPr>
            <a:r>
              <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t/>
            </a:r>
            <a:endParaRPr b="0" i="0" sz="800" u="none" cap="none" strike="noStrike">
              <a:solidFill>
                <a:srgbClr val="000000"/>
              </a:solidFill>
              <a:latin typeface="Arial"/>
              <a:ea typeface="Arial"/>
              <a:cs typeface="Arial"/>
              <a:sym typeface="Arial"/>
            </a:endParaRPr>
          </a:p>
        </p:txBody>
      </p:sp>
      <p:sp>
        <p:nvSpPr>
          <p:cNvPr id="213" name="Google Shape;213;p5"/>
          <p:cNvSpPr txBox="1"/>
          <p:nvPr/>
        </p:nvSpPr>
        <p:spPr>
          <a:xfrm>
            <a:off x="336663" y="230275"/>
            <a:ext cx="35586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Phone &amp; Voicemail Scripts</a:t>
            </a:r>
            <a:endParaRPr b="0" i="0" sz="1200" u="none" cap="none" strike="noStrike">
              <a:solidFill>
                <a:srgbClr val="000000"/>
              </a:solidFill>
              <a:latin typeface="Arial"/>
              <a:ea typeface="Arial"/>
              <a:cs typeface="Arial"/>
              <a:sym typeface="Arial"/>
            </a:endParaRPr>
          </a:p>
        </p:txBody>
      </p:sp>
      <p:sp>
        <p:nvSpPr>
          <p:cNvPr id="214" name="Google Shape;214;p5"/>
          <p:cNvSpPr/>
          <p:nvPr/>
        </p:nvSpPr>
        <p:spPr>
          <a:xfrm flipH="1" rot="10800000">
            <a:off x="280202" y="435704"/>
            <a:ext cx="8487918" cy="234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215" name="Google Shape;215;p5"/>
          <p:cNvSpPr/>
          <p:nvPr/>
        </p:nvSpPr>
        <p:spPr>
          <a:xfrm>
            <a:off x="304729" y="819221"/>
            <a:ext cx="8463391" cy="3413246"/>
          </a:xfrm>
          <a:prstGeom prst="roundRect">
            <a:avLst>
              <a:gd fmla="val 3685"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216" name="Google Shape;216;p5"/>
          <p:cNvPicPr preferRelativeResize="0"/>
          <p:nvPr/>
        </p:nvPicPr>
        <p:blipFill rotWithShape="1">
          <a:blip r:embed="rId3">
            <a:alphaModFix/>
          </a:blip>
          <a:srcRect b="0" l="0" r="0" t="0"/>
          <a:stretch/>
        </p:blipFill>
        <p:spPr>
          <a:xfrm>
            <a:off x="219250" y="4510634"/>
            <a:ext cx="1256028" cy="44783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6"/>
          <p:cNvSpPr txBox="1"/>
          <p:nvPr/>
        </p:nvSpPr>
        <p:spPr>
          <a:xfrm>
            <a:off x="711300" y="1118585"/>
            <a:ext cx="7721400" cy="2508359"/>
          </a:xfrm>
          <a:prstGeom prst="rect">
            <a:avLst/>
          </a:prstGeom>
          <a:noFill/>
          <a:ln>
            <a:noFill/>
          </a:ln>
        </p:spPr>
        <p:txBody>
          <a:bodyPr anchorCtr="0" anchor="t" bIns="22850" lIns="45725" spcFirstLastPara="1" rIns="45725" wrap="square" tIns="22850">
            <a:spAutoFit/>
          </a:bodyPr>
          <a:lstStyle/>
          <a:p>
            <a:pPr indent="0" lvl="0" marL="0" marR="0" rtl="0" algn="l">
              <a:lnSpc>
                <a:spcPct val="100000"/>
              </a:lnSpc>
              <a:spcBef>
                <a:spcPts val="0"/>
              </a:spcBef>
              <a:spcAft>
                <a:spcPts val="0"/>
              </a:spcAft>
              <a:buNone/>
            </a:pPr>
            <a:r>
              <a:rPr b="1" i="0" lang="en" sz="1000" u="none" cap="none" strike="noStrike">
                <a:solidFill>
                  <a:srgbClr val="18518E"/>
                </a:solidFill>
                <a:latin typeface="Arial"/>
                <a:ea typeface="Arial"/>
                <a:cs typeface="Arial"/>
                <a:sym typeface="Arial"/>
              </a:rPr>
              <a:t>Subject Line:</a:t>
            </a:r>
            <a:br>
              <a:rPr b="0" i="0" lang="en" sz="1000" u="none" cap="none" strike="noStrike">
                <a:solidFill>
                  <a:srgbClr val="000000"/>
                </a:solidFill>
                <a:latin typeface="Arial"/>
                <a:ea typeface="Arial"/>
                <a:cs typeface="Arial"/>
                <a:sym typeface="Arial"/>
              </a:rPr>
            </a:br>
            <a:r>
              <a:rPr b="0" i="0" lang="en" sz="1000" u="none" cap="none" strike="noStrike">
                <a:solidFill>
                  <a:srgbClr val="000000"/>
                </a:solidFill>
                <a:latin typeface="Arial"/>
                <a:ea typeface="Arial"/>
                <a:cs typeface="Arial"/>
                <a:sym typeface="Arial"/>
              </a:rPr>
              <a:t>A Simple Solution for Resident Communication and Digital Access</a:t>
            </a:r>
            <a:endParaRPr/>
          </a:p>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000" u="none" cap="none" strike="noStrike">
                <a:solidFill>
                  <a:srgbClr val="18518E"/>
                </a:solidFill>
                <a:latin typeface="Arial"/>
                <a:ea typeface="Arial"/>
                <a:cs typeface="Arial"/>
                <a:sym typeface="Arial"/>
              </a:rPr>
              <a:t>Body:</a:t>
            </a:r>
            <a:br>
              <a:rPr b="0" i="0" lang="en" sz="1000" u="none" cap="none" strike="noStrike">
                <a:solidFill>
                  <a:srgbClr val="000000"/>
                </a:solidFill>
                <a:latin typeface="Arial"/>
                <a:ea typeface="Arial"/>
                <a:cs typeface="Arial"/>
                <a:sym typeface="Arial"/>
              </a:rPr>
            </a:br>
            <a:r>
              <a:rPr b="0" i="0" lang="en" sz="1000" u="none" cap="none" strike="noStrike">
                <a:solidFill>
                  <a:srgbClr val="000000"/>
                </a:solidFill>
                <a:latin typeface="Arial"/>
                <a:ea typeface="Arial"/>
                <a:cs typeface="Arial"/>
                <a:sym typeface="Arial"/>
              </a:rPr>
              <a:t>Hi [First Name],</a:t>
            </a:r>
            <a:endParaRPr/>
          </a:p>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00" u="none" cap="none" strike="noStrike">
                <a:solidFill>
                  <a:srgbClr val="000000"/>
                </a:solidFill>
                <a:latin typeface="Arial"/>
                <a:ea typeface="Arial"/>
                <a:cs typeface="Arial"/>
                <a:sym typeface="Arial"/>
              </a:rPr>
              <a:t>Many residents in public housing still struggle to stay connected — making it harder to apply for jobs, access healthcare, or keep up with school.</a:t>
            </a:r>
            <a:endParaRPr/>
          </a:p>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00" u="none" cap="none" strike="noStrike">
                <a:solidFill>
                  <a:srgbClr val="000000"/>
                </a:solidFill>
                <a:latin typeface="Arial"/>
                <a:ea typeface="Arial"/>
                <a:cs typeface="Arial"/>
                <a:sym typeface="Arial"/>
              </a:rPr>
              <a:t>That’s why we created the </a:t>
            </a:r>
            <a:r>
              <a:rPr b="1" i="0" lang="en" sz="1000" u="none" cap="none" strike="noStrike">
                <a:solidFill>
                  <a:srgbClr val="000000"/>
                </a:solidFill>
                <a:latin typeface="Arial"/>
                <a:ea typeface="Arial"/>
                <a:cs typeface="Arial"/>
                <a:sym typeface="Arial"/>
              </a:rPr>
              <a:t>Communication Hub</a:t>
            </a:r>
            <a:r>
              <a:rPr b="0" i="0" lang="en" sz="1000" u="none" cap="none" strike="noStrike">
                <a:solidFill>
                  <a:srgbClr val="000000"/>
                </a:solidFill>
                <a:latin typeface="Arial"/>
                <a:ea typeface="Arial"/>
                <a:cs typeface="Arial"/>
                <a:sym typeface="Arial"/>
              </a:rPr>
              <a:t> — an affordable, plug-and-play device with a 7" screen that combines phone, text, email, internet, and a Wi-Fi hotspot. It gives residents a simple, reliable way to communicate, learn, work, and access essential services — all in one device.</a:t>
            </a:r>
            <a:endParaRPr/>
          </a:p>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00" u="none" cap="none" strike="noStrike">
                <a:solidFill>
                  <a:srgbClr val="000000"/>
                </a:solidFill>
                <a:latin typeface="Arial"/>
                <a:ea typeface="Arial"/>
                <a:cs typeface="Arial"/>
                <a:sym typeface="Arial"/>
              </a:rPr>
              <a:t>Would you be open to a brief conversation to explore how this could support your community?</a:t>
            </a:r>
            <a:endParaRPr/>
          </a:p>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00" u="none" cap="none" strike="noStrike">
                <a:solidFill>
                  <a:srgbClr val="000000"/>
                </a:solidFill>
                <a:latin typeface="Arial"/>
                <a:ea typeface="Arial"/>
                <a:cs typeface="Arial"/>
                <a:sym typeface="Arial"/>
              </a:rPr>
              <a:t>[Signature]</a:t>
            </a:r>
            <a:endParaRPr/>
          </a:p>
        </p:txBody>
      </p:sp>
      <p:sp>
        <p:nvSpPr>
          <p:cNvPr id="223" name="Google Shape;223;p6"/>
          <p:cNvSpPr txBox="1"/>
          <p:nvPr/>
        </p:nvSpPr>
        <p:spPr>
          <a:xfrm>
            <a:off x="336638" y="230267"/>
            <a:ext cx="16839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Email Script</a:t>
            </a:r>
            <a:endParaRPr b="0" i="0" sz="1200" u="none" cap="none" strike="noStrike">
              <a:solidFill>
                <a:srgbClr val="000000"/>
              </a:solidFill>
              <a:latin typeface="Arial"/>
              <a:ea typeface="Arial"/>
              <a:cs typeface="Arial"/>
              <a:sym typeface="Arial"/>
            </a:endParaRPr>
          </a:p>
        </p:txBody>
      </p:sp>
      <p:sp>
        <p:nvSpPr>
          <p:cNvPr id="224" name="Google Shape;224;p6"/>
          <p:cNvSpPr/>
          <p:nvPr/>
        </p:nvSpPr>
        <p:spPr>
          <a:xfrm flipH="1" rot="10800000">
            <a:off x="280202" y="435704"/>
            <a:ext cx="8487918" cy="234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225" name="Google Shape;225;p6"/>
          <p:cNvSpPr/>
          <p:nvPr/>
        </p:nvSpPr>
        <p:spPr>
          <a:xfrm>
            <a:off x="304729" y="819221"/>
            <a:ext cx="8463391" cy="3025731"/>
          </a:xfrm>
          <a:prstGeom prst="roundRect">
            <a:avLst>
              <a:gd fmla="val 3685"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226" name="Google Shape;226;p6"/>
          <p:cNvPicPr preferRelativeResize="0"/>
          <p:nvPr/>
        </p:nvPicPr>
        <p:blipFill rotWithShape="1">
          <a:blip r:embed="rId3">
            <a:alphaModFix/>
          </a:blip>
          <a:srcRect b="0" l="0" r="0" t="0"/>
          <a:stretch/>
        </p:blipFill>
        <p:spPr>
          <a:xfrm>
            <a:off x="219250" y="4510634"/>
            <a:ext cx="1256028" cy="447832"/>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