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5"/>
  </p:sldMasterIdLst>
  <p:notesMasterIdLst>
    <p:notesMasterId r:id="rId6"/>
  </p:notesMasterIdLst>
  <p:sldIdLst>
    <p:sldId id="256" r:id="rId7"/>
    <p:sldId id="257" r:id="rId8"/>
    <p:sldId id="258" r:id="rId9"/>
    <p:sldId id="259" r:id="rId10"/>
    <p:sldId id="260" r:id="rId11"/>
    <p:sldId id="261" r:id="rId12"/>
    <p:sldId id="262" r:id="rId13"/>
  </p:sldIdLst>
  <p:sldSz cy="5143500" cx="9144000"/>
  <p:notesSz cx="6858000" cy="9144000"/>
  <p:embeddedFontLst>
    <p:embeddedFont>
      <p:font typeface="Quicksand"/>
      <p:regular r:id="rId14"/>
      <p:bold r:id="rId15"/>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 uri="GoogleSlidesCustomDataVersion2">
      <go:slidesCustomData xmlns:go="http://customooxmlschemas.google.com/" r:id="rId16" roundtripDataSignature="AMtx7mjp0N0zjCzAt2f6PTYefyqINL1we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0763CCD4-F74D-4924-830B-E4048DBFB489}">
  <a:tblStyle styleId="{0763CCD4-F74D-4924-830B-E4048DBFB489}" styleName="Table_0">
    <a:wholeTbl>
      <a:tcTxStyle b="off" i="off">
        <a:font>
          <a:latin typeface="Arial"/>
          <a:ea typeface="Arial"/>
          <a:cs typeface="Arial"/>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 styleId="{27C2C208-9A5B-4B15-AEAA-AF2A8A664D0D}" styleName="Table_1">
    <a:wholeTbl>
      <a:tcTxStyle b="off" i="off">
        <a:font>
          <a:latin typeface="Arial"/>
          <a:ea typeface="Arial"/>
          <a:cs typeface="Arial"/>
        </a:font>
        <a:schemeClr val="dk1"/>
      </a:tcTxStyle>
      <a:tcStyle>
        <a:tcBdr>
          <a:left>
            <a:ln cap="flat" cmpd="sng" w="9525">
              <a:solidFill>
                <a:srgbClr val="000000">
                  <a:alpha val="0"/>
                </a:srgbClr>
              </a:solidFill>
              <a:prstDash val="solid"/>
              <a:round/>
              <a:headEnd len="sm" w="sm" type="none"/>
              <a:tailEnd len="sm" w="sm" type="none"/>
            </a:ln>
          </a:left>
          <a:right>
            <a:ln cap="flat" cmpd="sng" w="9525">
              <a:solidFill>
                <a:srgbClr val="000000">
                  <a:alpha val="0"/>
                </a:srgbClr>
              </a:solidFill>
              <a:prstDash val="solid"/>
              <a:round/>
              <a:headEnd len="sm" w="sm" type="none"/>
              <a:tailEnd len="sm" w="sm" type="none"/>
            </a:ln>
          </a:right>
          <a:top>
            <a:ln cap="flat" cmpd="sng" w="9525">
              <a:solidFill>
                <a:srgbClr val="000000">
                  <a:alpha val="0"/>
                </a:srgbClr>
              </a:solidFill>
              <a:prstDash val="solid"/>
              <a:round/>
              <a:headEnd len="sm" w="sm" type="none"/>
              <a:tailEnd len="sm" w="sm" type="none"/>
            </a:ln>
          </a:top>
          <a:bottom>
            <a:ln cap="flat" cmpd="sng" w="9525">
              <a:solidFill>
                <a:srgbClr val="000000">
                  <a:alpha val="0"/>
                </a:srgbClr>
              </a:solidFill>
              <a:prstDash val="solid"/>
              <a:round/>
              <a:headEnd len="sm" w="sm" type="none"/>
              <a:tailEnd len="sm" w="sm" type="none"/>
            </a:ln>
          </a:bottom>
          <a:insideH>
            <a:ln cap="flat" cmpd="sng" w="9525">
              <a:solidFill>
                <a:srgbClr val="000000">
                  <a:alpha val="0"/>
                </a:srgbClr>
              </a:solidFill>
              <a:prstDash val="solid"/>
              <a:round/>
              <a:headEnd len="sm" w="sm" type="none"/>
              <a:tailEnd len="sm" w="sm" type="none"/>
            </a:ln>
          </a:insideH>
          <a:insideV>
            <a:ln cap="flat" cmpd="sng" w="9525">
              <a:solidFill>
                <a:srgbClr val="000000">
                  <a:alpha val="0"/>
                </a:srgbClr>
              </a:solidFill>
              <a:prstDash val="solid"/>
              <a:round/>
              <a:headEnd len="sm" w="sm" type="none"/>
              <a:tailEnd len="sm" w="sm" type="none"/>
            </a:ln>
          </a:insideV>
        </a:tcBdr>
        <a:fill>
          <a:solidFill>
            <a:srgbClr val="FFFFFF">
              <a:alpha val="0"/>
            </a:srgbClr>
          </a:solidFill>
        </a:fill>
      </a:tcStyle>
    </a:wholeTbl>
    <a:band1H>
      <a:tcTxStyle b="off" i="off"/>
    </a:band1H>
    <a:band2H>
      <a:tcTxStyle b="off" i="off"/>
    </a:band2H>
    <a:band1V>
      <a:tcTxStyle b="off" i="off"/>
    </a:band1V>
    <a:band2V>
      <a:tcTxStyle b="off" i="off"/>
    </a:band2V>
    <a:lastCol>
      <a:tcTxStyle b="off" i="off"/>
    </a:lastCol>
    <a:firstCol>
      <a:tcTxStyle b="off" i="off"/>
    </a:firstCol>
    <a:lastRow>
      <a:tcTxStyle b="off" i="off"/>
    </a:lastRow>
    <a:seCell>
      <a:tcTxStyle b="off" i="off"/>
    </a:seCell>
    <a:swCell>
      <a:tcTxStyle b="off" i="off"/>
    </a:swCell>
    <a:firstRow>
      <a:tcTxStyle b="off" i="off"/>
    </a:firstRow>
    <a:neCell>
      <a:tcTxStyle b="off" i="off"/>
    </a:neCell>
    <a:nwCell>
      <a:tcTxStyle b="off" i="off"/>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5.xml"/><Relationship Id="rId10" Type="http://schemas.openxmlformats.org/officeDocument/2006/relationships/slide" Target="slides/slide4.xml"/><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3.xml"/><Relationship Id="rId15" Type="http://schemas.openxmlformats.org/officeDocument/2006/relationships/font" Target="fonts/Quicksand-bold.fntdata"/><Relationship Id="rId14" Type="http://schemas.openxmlformats.org/officeDocument/2006/relationships/font" Target="fonts/Quicksand-regular.fntdata"/><Relationship Id="rId16" Type="http://customschemas.google.com/relationships/presentationmetadata" Target="metadata"/><Relationship Id="rId5" Type="http://schemas.openxmlformats.org/officeDocument/2006/relationships/slideMaster" Target="slideMasters/slideMaster1.xml"/><Relationship Id="rId6" Type="http://schemas.openxmlformats.org/officeDocument/2006/relationships/notesMaster" Target="notesMasters/notesMaster1.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 name="Shape 60"/>
        <p:cNvGrpSpPr/>
        <p:nvPr/>
      </p:nvGrpSpPr>
      <p:grpSpPr>
        <a:xfrm>
          <a:off x="0" y="0"/>
          <a:ext cx="0" cy="0"/>
          <a:chOff x="0" y="0"/>
          <a:chExt cx="0" cy="0"/>
        </a:xfrm>
      </p:grpSpPr>
      <p:sp>
        <p:nvSpPr>
          <p:cNvPr id="61" name="Google Shape;61;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2" name="Shape 72"/>
        <p:cNvGrpSpPr/>
        <p:nvPr/>
      </p:nvGrpSpPr>
      <p:grpSpPr>
        <a:xfrm>
          <a:off x="0" y="0"/>
          <a:ext cx="0" cy="0"/>
          <a:chOff x="0" y="0"/>
          <a:chExt cx="0" cy="0"/>
        </a:xfrm>
      </p:grpSpPr>
      <p:sp>
        <p:nvSpPr>
          <p:cNvPr id="73" name="Google Shape;73;p2: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74" name="Google Shape;74;p2: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p3: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124" name="Google Shape;124;p3: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4: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149" name="Google Shape;149;p4: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7" name="Shape 177"/>
        <p:cNvGrpSpPr/>
        <p:nvPr/>
      </p:nvGrpSpPr>
      <p:grpSpPr>
        <a:xfrm>
          <a:off x="0" y="0"/>
          <a:ext cx="0" cy="0"/>
          <a:chOff x="0" y="0"/>
          <a:chExt cx="0" cy="0"/>
        </a:xfrm>
      </p:grpSpPr>
      <p:sp>
        <p:nvSpPr>
          <p:cNvPr id="178" name="Google Shape;178;p5: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0" lvl="0" marL="0" rtl="0" algn="l">
              <a:lnSpc>
                <a:spcPct val="100000"/>
              </a:lnSpc>
              <a:spcBef>
                <a:spcPts val="0"/>
              </a:spcBef>
              <a:spcAft>
                <a:spcPts val="0"/>
              </a:spcAft>
              <a:buSzPts val="1400"/>
              <a:buNone/>
            </a:pPr>
            <a:r>
              <a:t/>
            </a:r>
            <a:endParaRPr/>
          </a:p>
        </p:txBody>
      </p:sp>
      <p:sp>
        <p:nvSpPr>
          <p:cNvPr id="179" name="Google Shape;179;p5: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5" name="Shape 205"/>
        <p:cNvGrpSpPr/>
        <p:nvPr/>
      </p:nvGrpSpPr>
      <p:grpSpPr>
        <a:xfrm>
          <a:off x="0" y="0"/>
          <a:ext cx="0" cy="0"/>
          <a:chOff x="0" y="0"/>
          <a:chExt cx="0" cy="0"/>
        </a:xfrm>
      </p:grpSpPr>
      <p:sp>
        <p:nvSpPr>
          <p:cNvPr id="206" name="Google Shape;206;p6: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
        <p:nvSpPr>
          <p:cNvPr id="207" name="Google Shape;207;p6: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228600" lvl="0" marL="444500" marR="0" rtl="0" algn="l">
              <a:lnSpc>
                <a:spcPct val="100000"/>
              </a:lnSpc>
              <a:spcBef>
                <a:spcPts val="0"/>
              </a:spcBef>
              <a:spcAft>
                <a:spcPts val="0"/>
              </a:spcAft>
              <a:buClr>
                <a:srgbClr val="000000"/>
              </a:buClr>
              <a:buSzPts val="1400"/>
              <a:buFont typeface="Arial"/>
              <a:buNone/>
            </a:pPr>
            <a:r>
              <a:t/>
            </a:r>
            <a:endParaRPr/>
          </a:p>
        </p:txBody>
      </p:sp>
      <p:sp>
        <p:nvSpPr>
          <p:cNvPr id="208" name="Google Shape;208;p6:notes"/>
          <p:cNvSpPr txBox="1"/>
          <p:nvPr>
            <p:ph idx="12" type="sldNum"/>
          </p:nvPr>
        </p:nvSpPr>
        <p:spPr>
          <a:xfrm>
            <a:off x="5180013" y="6502401"/>
            <a:ext cx="3962400" cy="341400"/>
          </a:xfrm>
          <a:prstGeom prst="rect">
            <a:avLst/>
          </a:prstGeom>
          <a:noFill/>
          <a:ln>
            <a:noFill/>
          </a:ln>
        </p:spPr>
        <p:txBody>
          <a:bodyPr anchorCtr="0" anchor="b" bIns="45575" lIns="91225" spcFirstLastPara="1" rIns="91225" wrap="square" tIns="45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6" name="Shape 216"/>
        <p:cNvGrpSpPr/>
        <p:nvPr/>
      </p:nvGrpSpPr>
      <p:grpSpPr>
        <a:xfrm>
          <a:off x="0" y="0"/>
          <a:ext cx="0" cy="0"/>
          <a:chOff x="0" y="0"/>
          <a:chExt cx="0" cy="0"/>
        </a:xfrm>
      </p:grpSpPr>
      <p:sp>
        <p:nvSpPr>
          <p:cNvPr id="217" name="Google Shape;217;p7:notes"/>
          <p:cNvSpPr/>
          <p:nvPr>
            <p:ph idx="2" type="sldImg"/>
          </p:nvPr>
        </p:nvSpPr>
        <p:spPr>
          <a:xfrm>
            <a:off x="2290763" y="512763"/>
            <a:ext cx="4562475" cy="2566987"/>
          </a:xfrm>
          <a:custGeom>
            <a:rect b="b" l="l" r="r" t="t"/>
            <a:pathLst>
              <a:path extrusionOk="0" h="120000" w="120000">
                <a:moveTo>
                  <a:pt x="0" y="0"/>
                </a:moveTo>
                <a:lnTo>
                  <a:pt x="120000" y="0"/>
                </a:lnTo>
                <a:lnTo>
                  <a:pt x="120000" y="120000"/>
                </a:lnTo>
                <a:lnTo>
                  <a:pt x="0" y="120000"/>
                </a:lnTo>
                <a:close/>
              </a:path>
            </a:pathLst>
          </a:custGeom>
          <a:noFill/>
          <a:ln cap="flat" cmpd="sng" w="12300">
            <a:solidFill>
              <a:srgbClr val="000000"/>
            </a:solidFill>
            <a:prstDash val="solid"/>
            <a:round/>
            <a:headEnd len="sm" w="sm" type="none"/>
            <a:tailEnd len="sm" w="sm" type="none"/>
          </a:ln>
        </p:spPr>
      </p:sp>
      <p:sp>
        <p:nvSpPr>
          <p:cNvPr id="218" name="Google Shape;218;p7:notes"/>
          <p:cNvSpPr txBox="1"/>
          <p:nvPr>
            <p:ph idx="1" type="body"/>
          </p:nvPr>
        </p:nvSpPr>
        <p:spPr>
          <a:xfrm>
            <a:off x="914400" y="3251200"/>
            <a:ext cx="7315200" cy="3081300"/>
          </a:xfrm>
          <a:prstGeom prst="rect">
            <a:avLst/>
          </a:prstGeom>
          <a:noFill/>
          <a:ln>
            <a:noFill/>
          </a:ln>
        </p:spPr>
        <p:txBody>
          <a:bodyPr anchorCtr="0" anchor="t" bIns="45575" lIns="91225" spcFirstLastPara="1" rIns="91225" wrap="square" tIns="45575">
            <a:noAutofit/>
          </a:bodyPr>
          <a:lstStyle/>
          <a:p>
            <a:pPr indent="-228600" lvl="0" marL="444500" marR="0" rtl="0" algn="l">
              <a:lnSpc>
                <a:spcPct val="100000"/>
              </a:lnSpc>
              <a:spcBef>
                <a:spcPts val="0"/>
              </a:spcBef>
              <a:spcAft>
                <a:spcPts val="0"/>
              </a:spcAft>
              <a:buClr>
                <a:srgbClr val="000000"/>
              </a:buClr>
              <a:buSzPts val="1400"/>
              <a:buFont typeface="Arial"/>
              <a:buNone/>
            </a:pPr>
            <a:r>
              <a:t/>
            </a:r>
            <a:endParaRPr/>
          </a:p>
        </p:txBody>
      </p:sp>
      <p:sp>
        <p:nvSpPr>
          <p:cNvPr id="219" name="Google Shape;219;p7:notes"/>
          <p:cNvSpPr txBox="1"/>
          <p:nvPr>
            <p:ph idx="12" type="sldNum"/>
          </p:nvPr>
        </p:nvSpPr>
        <p:spPr>
          <a:xfrm>
            <a:off x="5180013" y="6502401"/>
            <a:ext cx="3962400" cy="341400"/>
          </a:xfrm>
          <a:prstGeom prst="rect">
            <a:avLst/>
          </a:prstGeom>
          <a:noFill/>
          <a:ln>
            <a:noFill/>
          </a:ln>
        </p:spPr>
        <p:txBody>
          <a:bodyPr anchorCtr="0" anchor="b" bIns="45575" lIns="91225" spcFirstLastPara="1" rIns="91225" wrap="square" tIns="45575">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Title and Content" showMasterSp="0" type="obj">
  <p:cSld name="OBJECT">
    <p:bg>
      <p:bgPr>
        <a:solidFill>
          <a:schemeClr val="lt1"/>
        </a:solidFill>
      </p:bgPr>
    </p:bg>
    <p:spTree>
      <p:nvGrpSpPr>
        <p:cNvPr id="9" name="Shape 9"/>
        <p:cNvGrpSpPr/>
        <p:nvPr/>
      </p:nvGrpSpPr>
      <p:grpSpPr>
        <a:xfrm>
          <a:off x="0" y="0"/>
          <a:ext cx="0" cy="0"/>
          <a:chOff x="0" y="0"/>
          <a:chExt cx="0" cy="0"/>
        </a:xfrm>
      </p:grpSpPr>
      <p:sp>
        <p:nvSpPr>
          <p:cNvPr id="10" name="Google Shape;10;p9"/>
          <p:cNvSpPr txBox="1"/>
          <p:nvPr>
            <p:ph type="title"/>
          </p:nvPr>
        </p:nvSpPr>
        <p:spPr>
          <a:xfrm>
            <a:off x="228600" y="137319"/>
            <a:ext cx="4114800" cy="571500"/>
          </a:xfrm>
          <a:prstGeom prst="rect">
            <a:avLst/>
          </a:prstGeom>
          <a:noFill/>
          <a:ln>
            <a:noFill/>
          </a:ln>
        </p:spPr>
        <p:txBody>
          <a:bodyPr anchorCtr="0" anchor="ctr" bIns="0" lIns="0" spcFirstLastPara="1" rIns="0" wrap="square" tIns="0">
            <a:normAutofit/>
          </a:bodyPr>
          <a:lstStyle>
            <a:lvl1pPr lvl="0" algn="ctr">
              <a:lnSpc>
                <a:spcPct val="100000"/>
              </a:lnSpc>
              <a:spcBef>
                <a:spcPts val="0"/>
              </a:spcBef>
              <a:spcAft>
                <a:spcPts val="0"/>
              </a:spcAft>
              <a:buSzPts val="2200"/>
              <a:buNone/>
              <a:defRPr b="0" i="0" sz="2400">
                <a:solidFill>
                  <a:schemeClr val="lt1"/>
                </a:solidFill>
                <a:latin typeface="Arial"/>
                <a:ea typeface="Arial"/>
                <a:cs typeface="Arial"/>
                <a:sym typeface="Arial"/>
              </a:defRPr>
            </a:lvl1pPr>
            <a:lvl2pPr lvl="1" algn="l">
              <a:lnSpc>
                <a:spcPct val="100000"/>
              </a:lnSpc>
              <a:spcBef>
                <a:spcPts val="0"/>
              </a:spcBef>
              <a:spcAft>
                <a:spcPts val="0"/>
              </a:spcAft>
              <a:buSzPts val="700"/>
              <a:buNone/>
              <a:defRPr/>
            </a:lvl2pPr>
            <a:lvl3pPr lvl="2" algn="l">
              <a:lnSpc>
                <a:spcPct val="100000"/>
              </a:lnSpc>
              <a:spcBef>
                <a:spcPts val="0"/>
              </a:spcBef>
              <a:spcAft>
                <a:spcPts val="0"/>
              </a:spcAft>
              <a:buSzPts val="700"/>
              <a:buNone/>
              <a:defRPr/>
            </a:lvl3pPr>
            <a:lvl4pPr lvl="3" algn="l">
              <a:lnSpc>
                <a:spcPct val="100000"/>
              </a:lnSpc>
              <a:spcBef>
                <a:spcPts val="0"/>
              </a:spcBef>
              <a:spcAft>
                <a:spcPts val="0"/>
              </a:spcAft>
              <a:buSzPts val="700"/>
              <a:buNone/>
              <a:defRPr/>
            </a:lvl4pPr>
            <a:lvl5pPr lvl="4" algn="l">
              <a:lnSpc>
                <a:spcPct val="100000"/>
              </a:lnSpc>
              <a:spcBef>
                <a:spcPts val="0"/>
              </a:spcBef>
              <a:spcAft>
                <a:spcPts val="0"/>
              </a:spcAft>
              <a:buSzPts val="700"/>
              <a:buNone/>
              <a:defRPr/>
            </a:lvl5pPr>
            <a:lvl6pPr lvl="5" algn="l">
              <a:lnSpc>
                <a:spcPct val="100000"/>
              </a:lnSpc>
              <a:spcBef>
                <a:spcPts val="0"/>
              </a:spcBef>
              <a:spcAft>
                <a:spcPts val="0"/>
              </a:spcAft>
              <a:buSzPts val="700"/>
              <a:buNone/>
              <a:defRPr/>
            </a:lvl6pPr>
            <a:lvl7pPr lvl="6" algn="l">
              <a:lnSpc>
                <a:spcPct val="100000"/>
              </a:lnSpc>
              <a:spcBef>
                <a:spcPts val="0"/>
              </a:spcBef>
              <a:spcAft>
                <a:spcPts val="0"/>
              </a:spcAft>
              <a:buSzPts val="700"/>
              <a:buNone/>
              <a:defRPr/>
            </a:lvl7pPr>
            <a:lvl8pPr lvl="7" algn="l">
              <a:lnSpc>
                <a:spcPct val="100000"/>
              </a:lnSpc>
              <a:spcBef>
                <a:spcPts val="0"/>
              </a:spcBef>
              <a:spcAft>
                <a:spcPts val="0"/>
              </a:spcAft>
              <a:buSzPts val="700"/>
              <a:buNone/>
              <a:defRPr/>
            </a:lvl8pPr>
            <a:lvl9pPr lvl="8" algn="l">
              <a:lnSpc>
                <a:spcPct val="100000"/>
              </a:lnSpc>
              <a:spcBef>
                <a:spcPts val="0"/>
              </a:spcBef>
              <a:spcAft>
                <a:spcPts val="0"/>
              </a:spcAft>
              <a:buSzPts val="700"/>
              <a:buNone/>
              <a:defRPr/>
            </a:lvl9pPr>
          </a:lstStyle>
          <a:p/>
        </p:txBody>
      </p:sp>
      <p:sp>
        <p:nvSpPr>
          <p:cNvPr id="11" name="Google Shape;11;p9"/>
          <p:cNvSpPr txBox="1"/>
          <p:nvPr>
            <p:ph idx="1" type="body"/>
          </p:nvPr>
        </p:nvSpPr>
        <p:spPr>
          <a:xfrm>
            <a:off x="228600" y="800100"/>
            <a:ext cx="4114800" cy="2263200"/>
          </a:xfrm>
          <a:prstGeom prst="rect">
            <a:avLst/>
          </a:prstGeom>
          <a:noFill/>
          <a:ln>
            <a:noFill/>
          </a:ln>
        </p:spPr>
        <p:txBody>
          <a:bodyPr anchorCtr="0" anchor="t" bIns="0" lIns="0" spcFirstLastPara="1" rIns="0" wrap="square" tIns="0">
            <a:normAutofit/>
          </a:bodyPr>
          <a:lstStyle>
            <a:lvl1pPr indent="-228600" lvl="0" marL="457200" algn="l">
              <a:lnSpc>
                <a:spcPct val="100000"/>
              </a:lnSpc>
              <a:spcBef>
                <a:spcPts val="300"/>
              </a:spcBef>
              <a:spcAft>
                <a:spcPts val="0"/>
              </a:spcAft>
              <a:buSzPts val="1600"/>
              <a:buNone/>
              <a:defRPr b="0" i="0">
                <a:solidFill>
                  <a:schemeClr val="dk1"/>
                </a:solidFill>
              </a:defRPr>
            </a:lvl1pPr>
            <a:lvl2pPr indent="-317500" lvl="1" marL="914400" algn="l">
              <a:lnSpc>
                <a:spcPct val="100000"/>
              </a:lnSpc>
              <a:spcBef>
                <a:spcPts val="300"/>
              </a:spcBef>
              <a:spcAft>
                <a:spcPts val="0"/>
              </a:spcAft>
              <a:buSzPts val="1400"/>
              <a:buChar char="–"/>
              <a:defRPr/>
            </a:lvl2pPr>
            <a:lvl3pPr indent="-304800" lvl="2" marL="1371600" algn="l">
              <a:lnSpc>
                <a:spcPct val="100000"/>
              </a:lnSpc>
              <a:spcBef>
                <a:spcPts val="200"/>
              </a:spcBef>
              <a:spcAft>
                <a:spcPts val="0"/>
              </a:spcAft>
              <a:buSzPts val="1200"/>
              <a:buChar char="•"/>
              <a:defRPr/>
            </a:lvl3pPr>
            <a:lvl4pPr indent="-292100" lvl="3" marL="1828800" algn="l">
              <a:lnSpc>
                <a:spcPct val="100000"/>
              </a:lnSpc>
              <a:spcBef>
                <a:spcPts val="200"/>
              </a:spcBef>
              <a:spcAft>
                <a:spcPts val="0"/>
              </a:spcAft>
              <a:buSzPts val="1000"/>
              <a:buChar char="–"/>
              <a:defRPr/>
            </a:lvl4pPr>
            <a:lvl5pPr indent="-292100" lvl="4" marL="2286000" algn="l">
              <a:lnSpc>
                <a:spcPct val="100000"/>
              </a:lnSpc>
              <a:spcBef>
                <a:spcPts val="200"/>
              </a:spcBef>
              <a:spcAft>
                <a:spcPts val="0"/>
              </a:spcAft>
              <a:buSzPts val="1000"/>
              <a:buChar char="»"/>
              <a:defRPr/>
            </a:lvl5pPr>
            <a:lvl6pPr indent="-292100" lvl="5" marL="2743200" algn="l">
              <a:lnSpc>
                <a:spcPct val="100000"/>
              </a:lnSpc>
              <a:spcBef>
                <a:spcPts val="200"/>
              </a:spcBef>
              <a:spcAft>
                <a:spcPts val="0"/>
              </a:spcAft>
              <a:buSzPts val="1000"/>
              <a:buChar char="•"/>
              <a:defRPr/>
            </a:lvl6pPr>
            <a:lvl7pPr indent="-292100" lvl="6" marL="3200400" algn="l">
              <a:lnSpc>
                <a:spcPct val="100000"/>
              </a:lnSpc>
              <a:spcBef>
                <a:spcPts val="200"/>
              </a:spcBef>
              <a:spcAft>
                <a:spcPts val="0"/>
              </a:spcAft>
              <a:buSzPts val="1000"/>
              <a:buChar char="•"/>
              <a:defRPr/>
            </a:lvl7pPr>
            <a:lvl8pPr indent="-292100" lvl="7" marL="3657600" algn="l">
              <a:lnSpc>
                <a:spcPct val="100000"/>
              </a:lnSpc>
              <a:spcBef>
                <a:spcPts val="200"/>
              </a:spcBef>
              <a:spcAft>
                <a:spcPts val="0"/>
              </a:spcAft>
              <a:buSzPts val="1000"/>
              <a:buChar char="•"/>
              <a:defRPr/>
            </a:lvl8pPr>
            <a:lvl9pPr indent="-292100" lvl="8" marL="4114800" algn="l">
              <a:lnSpc>
                <a:spcPct val="100000"/>
              </a:lnSpc>
              <a:spcBef>
                <a:spcPts val="200"/>
              </a:spcBef>
              <a:spcAft>
                <a:spcPts val="0"/>
              </a:spcAft>
              <a:buSzPts val="1000"/>
              <a:buChar char="•"/>
              <a:defRPr/>
            </a:lvl9pPr>
          </a:lstStyle>
          <a:p/>
        </p:txBody>
      </p:sp>
      <p:sp>
        <p:nvSpPr>
          <p:cNvPr id="12" name="Google Shape;12;p9"/>
          <p:cNvSpPr txBox="1"/>
          <p:nvPr>
            <p:ph idx="11" type="ftr"/>
          </p:nvPr>
        </p:nvSpPr>
        <p:spPr>
          <a:xfrm>
            <a:off x="1562100" y="3178175"/>
            <a:ext cx="1447800" cy="182700"/>
          </a:xfrm>
          <a:prstGeom prst="rect">
            <a:avLst/>
          </a:prstGeom>
          <a:noFill/>
          <a:ln>
            <a:noFill/>
          </a:ln>
        </p:spPr>
        <p:txBody>
          <a:bodyPr anchorCtr="0" anchor="ctr" bIns="0" lIns="0" spcFirstLastPara="1" rIns="0" wrap="square" tIns="0">
            <a:noAutofit/>
          </a:bodyPr>
          <a:lstStyle>
            <a:lvl1pPr lvl="0" marR="0" rtl="0" algn="ctr">
              <a:lnSpc>
                <a:spcPct val="100000"/>
              </a:lnSpc>
              <a:spcBef>
                <a:spcPts val="0"/>
              </a:spcBef>
              <a:spcAft>
                <a:spcPts val="0"/>
              </a:spcAft>
              <a:buClr>
                <a:srgbClr val="000000"/>
              </a:buClr>
              <a:buSzPts val="700"/>
              <a:buFont typeface="Arial"/>
              <a:buNone/>
              <a:defRPr b="1" i="0" sz="900" u="none" cap="none" strike="noStrike">
                <a:solidFill>
                  <a:srgbClr val="E22C91"/>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3" name="Google Shape;13;p9"/>
          <p:cNvSpPr txBox="1"/>
          <p:nvPr>
            <p:ph idx="10" type="dt"/>
          </p:nvPr>
        </p:nvSpPr>
        <p:spPr>
          <a:xfrm>
            <a:off x="228600" y="3178175"/>
            <a:ext cx="1066800" cy="182700"/>
          </a:xfrm>
          <a:prstGeom prst="rect">
            <a:avLst/>
          </a:prstGeom>
          <a:noFill/>
          <a:ln>
            <a:noFill/>
          </a:ln>
        </p:spPr>
        <p:txBody>
          <a:bodyPr anchorCtr="0" anchor="ctr" bIns="0" lIns="0" spcFirstLastPara="1" rIns="0" wrap="square" tIns="0">
            <a:noAutofit/>
          </a:bodyPr>
          <a:lstStyle>
            <a:lvl1pPr lvl="0" marR="0" rtl="0" algn="l">
              <a:lnSpc>
                <a:spcPct val="100000"/>
              </a:lnSpc>
              <a:spcBef>
                <a:spcPts val="0"/>
              </a:spcBef>
              <a:spcAft>
                <a:spcPts val="0"/>
              </a:spcAft>
              <a:buClr>
                <a:srgbClr val="000000"/>
              </a:buClr>
              <a:buSzPts val="700"/>
              <a:buFont typeface="Arial"/>
              <a:buNone/>
              <a:defRPr b="0" i="0" sz="7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4" name="Google Shape;14;p9"/>
          <p:cNvSpPr txBox="1"/>
          <p:nvPr>
            <p:ph idx="12" type="sldNum"/>
          </p:nvPr>
        </p:nvSpPr>
        <p:spPr>
          <a:xfrm>
            <a:off x="3276600" y="3178175"/>
            <a:ext cx="1066800" cy="182700"/>
          </a:xfrm>
          <a:prstGeom prst="rect">
            <a:avLst/>
          </a:prstGeom>
          <a:noFill/>
          <a:ln>
            <a:noFill/>
          </a:ln>
        </p:spPr>
        <p:txBody>
          <a:bodyPr anchorCtr="0" anchor="ctr" bIns="0" lIns="0" spcFirstLastPara="1" rIns="0" wrap="square" tIns="0">
            <a:noAutofit/>
          </a:bodyPr>
          <a:lstStyle>
            <a:lvl1pPr indent="0" lvl="0"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1pPr>
            <a:lvl2pPr indent="0" lvl="1"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2pPr>
            <a:lvl3pPr indent="0" lvl="2"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3pPr>
            <a:lvl4pPr indent="0" lvl="3"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4pPr>
            <a:lvl5pPr indent="0" lvl="4"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5pPr>
            <a:lvl6pPr indent="0" lvl="5"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6pPr>
            <a:lvl7pPr indent="0" lvl="6"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7pPr>
            <a:lvl8pPr indent="0" lvl="7"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8pPr>
            <a:lvl9pPr indent="0" lvl="8"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9pPr>
          </a:lstStyle>
          <a:p>
            <a:pPr indent="0" lvl="0" marL="2540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18"/>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7" name="Google Shape;47;p18"/>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48" name="Google Shape;48;p18"/>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9" name="Google Shape;49;p18"/>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50" name="Google Shape;50;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1" name="Shape 51"/>
        <p:cNvGrpSpPr/>
        <p:nvPr/>
      </p:nvGrpSpPr>
      <p:grpSpPr>
        <a:xfrm>
          <a:off x="0" y="0"/>
          <a:ext cx="0" cy="0"/>
          <a:chOff x="0" y="0"/>
          <a:chExt cx="0" cy="0"/>
        </a:xfrm>
      </p:grpSpPr>
      <p:sp>
        <p:nvSpPr>
          <p:cNvPr id="52" name="Google Shape;52;p19"/>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rmAutofit/>
          </a:bodyPr>
          <a:lstStyle>
            <a:lvl1pPr indent="-228600" lvl="0" marL="457200" algn="l">
              <a:lnSpc>
                <a:spcPct val="100000"/>
              </a:lnSpc>
              <a:spcBef>
                <a:spcPts val="0"/>
              </a:spcBef>
              <a:spcAft>
                <a:spcPts val="0"/>
              </a:spcAft>
              <a:buSzPts val="1800"/>
              <a:buNone/>
              <a:defRPr/>
            </a:lvl1pPr>
          </a:lstStyle>
          <a:p/>
        </p:txBody>
      </p:sp>
      <p:sp>
        <p:nvSpPr>
          <p:cNvPr id="53" name="Google Shape;53;p1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4" name="Shape 54"/>
        <p:cNvGrpSpPr/>
        <p:nvPr/>
      </p:nvGrpSpPr>
      <p:grpSpPr>
        <a:xfrm>
          <a:off x="0" y="0"/>
          <a:ext cx="0" cy="0"/>
          <a:chOff x="0" y="0"/>
          <a:chExt cx="0" cy="0"/>
        </a:xfrm>
      </p:grpSpPr>
      <p:sp>
        <p:nvSpPr>
          <p:cNvPr id="55" name="Google Shape;55;p20"/>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6" name="Google Shape;56;p20"/>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rm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0"/>
              </a:spcBef>
              <a:spcAft>
                <a:spcPts val="0"/>
              </a:spcAft>
              <a:buSzPts val="1400"/>
              <a:buChar char="○"/>
              <a:defRPr/>
            </a:lvl2pPr>
            <a:lvl3pPr indent="-317500" lvl="2" marL="1371600" algn="ctr">
              <a:lnSpc>
                <a:spcPct val="115000"/>
              </a:lnSpc>
              <a:spcBef>
                <a:spcPts val="0"/>
              </a:spcBef>
              <a:spcAft>
                <a:spcPts val="0"/>
              </a:spcAft>
              <a:buSzPts val="1400"/>
              <a:buChar char="■"/>
              <a:defRPr/>
            </a:lvl3pPr>
            <a:lvl4pPr indent="-317500" lvl="3" marL="1828800" algn="ctr">
              <a:lnSpc>
                <a:spcPct val="115000"/>
              </a:lnSpc>
              <a:spcBef>
                <a:spcPts val="0"/>
              </a:spcBef>
              <a:spcAft>
                <a:spcPts val="0"/>
              </a:spcAft>
              <a:buSzPts val="1400"/>
              <a:buChar char="●"/>
              <a:defRPr/>
            </a:lvl4pPr>
            <a:lvl5pPr indent="-317500" lvl="4" marL="2286000" algn="ctr">
              <a:lnSpc>
                <a:spcPct val="115000"/>
              </a:lnSpc>
              <a:spcBef>
                <a:spcPts val="0"/>
              </a:spcBef>
              <a:spcAft>
                <a:spcPts val="0"/>
              </a:spcAft>
              <a:buSzPts val="1400"/>
              <a:buChar char="○"/>
              <a:defRPr/>
            </a:lvl5pPr>
            <a:lvl6pPr indent="-317500" lvl="5" marL="2743200" algn="ctr">
              <a:lnSpc>
                <a:spcPct val="115000"/>
              </a:lnSpc>
              <a:spcBef>
                <a:spcPts val="0"/>
              </a:spcBef>
              <a:spcAft>
                <a:spcPts val="0"/>
              </a:spcAft>
              <a:buSzPts val="1400"/>
              <a:buChar char="■"/>
              <a:defRPr/>
            </a:lvl6pPr>
            <a:lvl7pPr indent="-317500" lvl="6" marL="3200400" algn="ctr">
              <a:lnSpc>
                <a:spcPct val="115000"/>
              </a:lnSpc>
              <a:spcBef>
                <a:spcPts val="0"/>
              </a:spcBef>
              <a:spcAft>
                <a:spcPts val="0"/>
              </a:spcAft>
              <a:buSzPts val="1400"/>
              <a:buChar char="●"/>
              <a:defRPr/>
            </a:lvl7pPr>
            <a:lvl8pPr indent="-317500" lvl="7" marL="3657600" algn="ctr">
              <a:lnSpc>
                <a:spcPct val="115000"/>
              </a:lnSpc>
              <a:spcBef>
                <a:spcPts val="0"/>
              </a:spcBef>
              <a:spcAft>
                <a:spcPts val="0"/>
              </a:spcAft>
              <a:buSzPts val="1400"/>
              <a:buChar char="○"/>
              <a:defRPr/>
            </a:lvl8pPr>
            <a:lvl9pPr indent="-317500" lvl="8" marL="4114800" algn="ctr">
              <a:lnSpc>
                <a:spcPct val="115000"/>
              </a:lnSpc>
              <a:spcBef>
                <a:spcPts val="0"/>
              </a:spcBef>
              <a:spcAft>
                <a:spcPts val="0"/>
              </a:spcAft>
              <a:buSzPts val="1400"/>
              <a:buChar char="■"/>
              <a:defRPr/>
            </a:lvl9pPr>
          </a:lstStyle>
          <a:p/>
        </p:txBody>
      </p:sp>
      <p:sp>
        <p:nvSpPr>
          <p:cNvPr id="57" name="Google Shape;57;p2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8" name="Shape 58"/>
        <p:cNvGrpSpPr/>
        <p:nvPr/>
      </p:nvGrpSpPr>
      <p:grpSpPr>
        <a:xfrm>
          <a:off x="0" y="0"/>
          <a:ext cx="0" cy="0"/>
          <a:chOff x="0" y="0"/>
          <a:chExt cx="0" cy="0"/>
        </a:xfrm>
      </p:grpSpPr>
      <p:sp>
        <p:nvSpPr>
          <p:cNvPr id="59" name="Google Shape;59;p2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Blank">
  <p:cSld name="1_Blank">
    <p:spTree>
      <p:nvGrpSpPr>
        <p:cNvPr id="15" name="Shape 15"/>
        <p:cNvGrpSpPr/>
        <p:nvPr/>
      </p:nvGrpSpPr>
      <p:grpSpPr>
        <a:xfrm>
          <a:off x="0" y="0"/>
          <a:ext cx="0" cy="0"/>
          <a:chOff x="0" y="0"/>
          <a:chExt cx="0" cy="0"/>
        </a:xfrm>
      </p:grpSpPr>
      <p:sp>
        <p:nvSpPr>
          <p:cNvPr id="16" name="Google Shape;16;p10"/>
          <p:cNvSpPr txBox="1"/>
          <p:nvPr>
            <p:ph idx="11" type="ftr"/>
          </p:nvPr>
        </p:nvSpPr>
        <p:spPr>
          <a:xfrm>
            <a:off x="1562100" y="3178175"/>
            <a:ext cx="1447800" cy="182700"/>
          </a:xfrm>
          <a:prstGeom prst="rect">
            <a:avLst/>
          </a:prstGeom>
          <a:noFill/>
          <a:ln>
            <a:noFill/>
          </a:ln>
        </p:spPr>
        <p:txBody>
          <a:bodyPr anchorCtr="0" anchor="ctr" bIns="0" lIns="0" spcFirstLastPara="1" rIns="0" wrap="square" tIns="0">
            <a:noAutofit/>
          </a:bodyPr>
          <a:lstStyle>
            <a:lvl1pPr lvl="0" marR="0" rtl="0" algn="ctr">
              <a:lnSpc>
                <a:spcPct val="100000"/>
              </a:lnSpc>
              <a:spcBef>
                <a:spcPts val="0"/>
              </a:spcBef>
              <a:spcAft>
                <a:spcPts val="0"/>
              </a:spcAft>
              <a:buClr>
                <a:srgbClr val="000000"/>
              </a:buClr>
              <a:buSzPts val="700"/>
              <a:buFont typeface="Arial"/>
              <a:buNone/>
              <a:defRPr b="1" i="0" sz="900" u="none" cap="none" strike="noStrike">
                <a:solidFill>
                  <a:srgbClr val="E22C91"/>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7" name="Google Shape;17;p10"/>
          <p:cNvSpPr txBox="1"/>
          <p:nvPr>
            <p:ph idx="10" type="dt"/>
          </p:nvPr>
        </p:nvSpPr>
        <p:spPr>
          <a:xfrm>
            <a:off x="228600" y="3178175"/>
            <a:ext cx="1066800" cy="182700"/>
          </a:xfrm>
          <a:prstGeom prst="rect">
            <a:avLst/>
          </a:prstGeom>
          <a:noFill/>
          <a:ln>
            <a:noFill/>
          </a:ln>
        </p:spPr>
        <p:txBody>
          <a:bodyPr anchorCtr="0" anchor="ctr" bIns="0" lIns="0" spcFirstLastPara="1" rIns="0" wrap="square" tIns="0">
            <a:noAutofit/>
          </a:bodyPr>
          <a:lstStyle>
            <a:lvl1pPr lvl="0" marR="0" rtl="0" algn="l">
              <a:lnSpc>
                <a:spcPct val="100000"/>
              </a:lnSpc>
              <a:spcBef>
                <a:spcPts val="0"/>
              </a:spcBef>
              <a:spcAft>
                <a:spcPts val="0"/>
              </a:spcAft>
              <a:buClr>
                <a:srgbClr val="000000"/>
              </a:buClr>
              <a:buSzPts val="700"/>
              <a:buFont typeface="Arial"/>
              <a:buNone/>
              <a:defRPr b="0" i="0" sz="700" u="none" cap="none" strike="noStrike">
                <a:solidFill>
                  <a:srgbClr val="888888"/>
                </a:solidFill>
                <a:latin typeface="Arial"/>
                <a:ea typeface="Arial"/>
                <a:cs typeface="Arial"/>
                <a:sym typeface="Arial"/>
              </a:defRPr>
            </a:lvl1pPr>
            <a:lvl2pPr lvl="1"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700"/>
              <a:buFont typeface="Arial"/>
              <a:buNone/>
              <a:defRPr b="0" i="0" sz="700" u="none" cap="none" strike="noStrike">
                <a:solidFill>
                  <a:srgbClr val="000000"/>
                </a:solidFill>
                <a:latin typeface="Arial"/>
                <a:ea typeface="Arial"/>
                <a:cs typeface="Arial"/>
                <a:sym typeface="Arial"/>
              </a:defRPr>
            </a:lvl9pPr>
          </a:lstStyle>
          <a:p/>
        </p:txBody>
      </p:sp>
      <p:sp>
        <p:nvSpPr>
          <p:cNvPr id="18" name="Google Shape;18;p10"/>
          <p:cNvSpPr txBox="1"/>
          <p:nvPr>
            <p:ph idx="12" type="sldNum"/>
          </p:nvPr>
        </p:nvSpPr>
        <p:spPr>
          <a:xfrm>
            <a:off x="3276600" y="3178175"/>
            <a:ext cx="1066800" cy="182700"/>
          </a:xfrm>
          <a:prstGeom prst="rect">
            <a:avLst/>
          </a:prstGeom>
          <a:noFill/>
          <a:ln>
            <a:noFill/>
          </a:ln>
        </p:spPr>
        <p:txBody>
          <a:bodyPr anchorCtr="0" anchor="ctr" bIns="0" lIns="0" spcFirstLastPara="1" rIns="0" wrap="square" tIns="0">
            <a:noAutofit/>
          </a:bodyPr>
          <a:lstStyle>
            <a:lvl1pPr indent="0" lvl="0"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1pPr>
            <a:lvl2pPr indent="0" lvl="1"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2pPr>
            <a:lvl3pPr indent="0" lvl="2"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3pPr>
            <a:lvl4pPr indent="0" lvl="3"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4pPr>
            <a:lvl5pPr indent="0" lvl="4"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5pPr>
            <a:lvl6pPr indent="0" lvl="5"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6pPr>
            <a:lvl7pPr indent="0" lvl="6"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7pPr>
            <a:lvl8pPr indent="0" lvl="7"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8pPr>
            <a:lvl9pPr indent="0" lvl="8" marL="25400" marR="0" algn="r">
              <a:lnSpc>
                <a:spcPct val="103777"/>
              </a:lnSpc>
              <a:spcBef>
                <a:spcPts val="0"/>
              </a:spcBef>
              <a:spcAft>
                <a:spcPts val="0"/>
              </a:spcAft>
              <a:buClr>
                <a:srgbClr val="000000"/>
              </a:buClr>
              <a:buSzPts val="600"/>
              <a:buFont typeface="Arial"/>
              <a:buNone/>
              <a:defRPr b="0" i="0" sz="900" u="none" cap="none" strike="noStrike">
                <a:solidFill>
                  <a:srgbClr val="E22C91"/>
                </a:solidFill>
                <a:latin typeface="Arial"/>
                <a:ea typeface="Arial"/>
                <a:cs typeface="Arial"/>
                <a:sym typeface="Arial"/>
              </a:defRPr>
            </a:lvl9pPr>
          </a:lstStyle>
          <a:p>
            <a:pPr indent="0" lvl="0" marL="2540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9" name="Shape 19"/>
        <p:cNvGrpSpPr/>
        <p:nvPr/>
      </p:nvGrpSpPr>
      <p:grpSpPr>
        <a:xfrm>
          <a:off x="0" y="0"/>
          <a:ext cx="0" cy="0"/>
          <a:chOff x="0" y="0"/>
          <a:chExt cx="0" cy="0"/>
        </a:xfrm>
      </p:grpSpPr>
      <p:sp>
        <p:nvSpPr>
          <p:cNvPr id="20" name="Google Shape;20;p11"/>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21" name="Google Shape;21;p11"/>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22" name="Google Shape;22;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12"/>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25" name="Google Shape;25;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6" name="Shape 26"/>
        <p:cNvGrpSpPr/>
        <p:nvPr/>
      </p:nvGrpSpPr>
      <p:grpSpPr>
        <a:xfrm>
          <a:off x="0" y="0"/>
          <a:ext cx="0" cy="0"/>
          <a:chOff x="0" y="0"/>
          <a:chExt cx="0" cy="0"/>
        </a:xfrm>
      </p:grpSpPr>
      <p:sp>
        <p:nvSpPr>
          <p:cNvPr id="27" name="Google Shape;27;p1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8" name="Google Shape;28;p13"/>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0"/>
              </a:spcBef>
              <a:spcAft>
                <a:spcPts val="0"/>
              </a:spcAft>
              <a:buSzPts val="1400"/>
              <a:buChar char="○"/>
              <a:defRPr/>
            </a:lvl2pPr>
            <a:lvl3pPr indent="-317500" lvl="2" marL="1371600" algn="l">
              <a:lnSpc>
                <a:spcPct val="115000"/>
              </a:lnSpc>
              <a:spcBef>
                <a:spcPts val="0"/>
              </a:spcBef>
              <a:spcAft>
                <a:spcPts val="0"/>
              </a:spcAft>
              <a:buSzPts val="1400"/>
              <a:buChar char="■"/>
              <a:defRPr/>
            </a:lvl3pPr>
            <a:lvl4pPr indent="-317500" lvl="3" marL="1828800" algn="l">
              <a:lnSpc>
                <a:spcPct val="115000"/>
              </a:lnSpc>
              <a:spcBef>
                <a:spcPts val="0"/>
              </a:spcBef>
              <a:spcAft>
                <a:spcPts val="0"/>
              </a:spcAft>
              <a:buSzPts val="1400"/>
              <a:buChar char="●"/>
              <a:defRPr/>
            </a:lvl4pPr>
            <a:lvl5pPr indent="-317500" lvl="4" marL="2286000" algn="l">
              <a:lnSpc>
                <a:spcPct val="115000"/>
              </a:lnSpc>
              <a:spcBef>
                <a:spcPts val="0"/>
              </a:spcBef>
              <a:spcAft>
                <a:spcPts val="0"/>
              </a:spcAft>
              <a:buSzPts val="1400"/>
              <a:buChar char="○"/>
              <a:defRPr/>
            </a:lvl5pPr>
            <a:lvl6pPr indent="-317500" lvl="5" marL="2743200" algn="l">
              <a:lnSpc>
                <a:spcPct val="115000"/>
              </a:lnSpc>
              <a:spcBef>
                <a:spcPts val="0"/>
              </a:spcBef>
              <a:spcAft>
                <a:spcPts val="0"/>
              </a:spcAft>
              <a:buSzPts val="1400"/>
              <a:buChar char="■"/>
              <a:defRPr/>
            </a:lvl6pPr>
            <a:lvl7pPr indent="-317500" lvl="6" marL="3200400" algn="l">
              <a:lnSpc>
                <a:spcPct val="115000"/>
              </a:lnSpc>
              <a:spcBef>
                <a:spcPts val="0"/>
              </a:spcBef>
              <a:spcAft>
                <a:spcPts val="0"/>
              </a:spcAft>
              <a:buSzPts val="1400"/>
              <a:buChar char="●"/>
              <a:defRPr/>
            </a:lvl7pPr>
            <a:lvl8pPr indent="-317500" lvl="7" marL="3657600" algn="l">
              <a:lnSpc>
                <a:spcPct val="115000"/>
              </a:lnSpc>
              <a:spcBef>
                <a:spcPts val="0"/>
              </a:spcBef>
              <a:spcAft>
                <a:spcPts val="0"/>
              </a:spcAft>
              <a:buSzPts val="1400"/>
              <a:buChar char="○"/>
              <a:defRPr/>
            </a:lvl8pPr>
            <a:lvl9pPr indent="-317500" lvl="8" marL="4114800" algn="l">
              <a:lnSpc>
                <a:spcPct val="115000"/>
              </a:lnSpc>
              <a:spcBef>
                <a:spcPts val="0"/>
              </a:spcBef>
              <a:spcAft>
                <a:spcPts val="0"/>
              </a:spcAft>
              <a:buSzPts val="1400"/>
              <a:buChar char="■"/>
              <a:defRPr/>
            </a:lvl9pPr>
          </a:lstStyle>
          <a:p/>
        </p:txBody>
      </p:sp>
      <p:sp>
        <p:nvSpPr>
          <p:cNvPr id="29" name="Google Shape;29;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1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2" name="Google Shape;32;p14"/>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3" name="Google Shape;33;p14"/>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rm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34" name="Google Shape;34;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1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37" name="Google Shape;37;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16"/>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40" name="Google Shape;40;p16"/>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rm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0"/>
              </a:spcBef>
              <a:spcAft>
                <a:spcPts val="0"/>
              </a:spcAft>
              <a:buSzPts val="1200"/>
              <a:buChar char="○"/>
              <a:defRPr sz="1200"/>
            </a:lvl2pPr>
            <a:lvl3pPr indent="-304800" lvl="2" marL="1371600" algn="l">
              <a:lnSpc>
                <a:spcPct val="115000"/>
              </a:lnSpc>
              <a:spcBef>
                <a:spcPts val="0"/>
              </a:spcBef>
              <a:spcAft>
                <a:spcPts val="0"/>
              </a:spcAft>
              <a:buSzPts val="1200"/>
              <a:buChar char="■"/>
              <a:defRPr sz="1200"/>
            </a:lvl3pPr>
            <a:lvl4pPr indent="-304800" lvl="3" marL="1828800" algn="l">
              <a:lnSpc>
                <a:spcPct val="115000"/>
              </a:lnSpc>
              <a:spcBef>
                <a:spcPts val="0"/>
              </a:spcBef>
              <a:spcAft>
                <a:spcPts val="0"/>
              </a:spcAft>
              <a:buSzPts val="1200"/>
              <a:buChar char="●"/>
              <a:defRPr sz="1200"/>
            </a:lvl4pPr>
            <a:lvl5pPr indent="-304800" lvl="4" marL="2286000" algn="l">
              <a:lnSpc>
                <a:spcPct val="115000"/>
              </a:lnSpc>
              <a:spcBef>
                <a:spcPts val="0"/>
              </a:spcBef>
              <a:spcAft>
                <a:spcPts val="0"/>
              </a:spcAft>
              <a:buSzPts val="1200"/>
              <a:buChar char="○"/>
              <a:defRPr sz="1200"/>
            </a:lvl5pPr>
            <a:lvl6pPr indent="-304800" lvl="5" marL="2743200" algn="l">
              <a:lnSpc>
                <a:spcPct val="115000"/>
              </a:lnSpc>
              <a:spcBef>
                <a:spcPts val="0"/>
              </a:spcBef>
              <a:spcAft>
                <a:spcPts val="0"/>
              </a:spcAft>
              <a:buSzPts val="1200"/>
              <a:buChar char="■"/>
              <a:defRPr sz="1200"/>
            </a:lvl6pPr>
            <a:lvl7pPr indent="-304800" lvl="6" marL="3200400" algn="l">
              <a:lnSpc>
                <a:spcPct val="115000"/>
              </a:lnSpc>
              <a:spcBef>
                <a:spcPts val="0"/>
              </a:spcBef>
              <a:spcAft>
                <a:spcPts val="0"/>
              </a:spcAft>
              <a:buSzPts val="1200"/>
              <a:buChar char="●"/>
              <a:defRPr sz="1200"/>
            </a:lvl7pPr>
            <a:lvl8pPr indent="-304800" lvl="7" marL="3657600" algn="l">
              <a:lnSpc>
                <a:spcPct val="115000"/>
              </a:lnSpc>
              <a:spcBef>
                <a:spcPts val="0"/>
              </a:spcBef>
              <a:spcAft>
                <a:spcPts val="0"/>
              </a:spcAft>
              <a:buSzPts val="1200"/>
              <a:buChar char="○"/>
              <a:defRPr sz="1200"/>
            </a:lvl8pPr>
            <a:lvl9pPr indent="-304800" lvl="8" marL="4114800" algn="l">
              <a:lnSpc>
                <a:spcPct val="115000"/>
              </a:lnSpc>
              <a:spcBef>
                <a:spcPts val="0"/>
              </a:spcBef>
              <a:spcAft>
                <a:spcPts val="0"/>
              </a:spcAft>
              <a:buSzPts val="1200"/>
              <a:buChar char="■"/>
              <a:defRPr sz="1200"/>
            </a:lvl9pPr>
          </a:lstStyle>
          <a:p/>
        </p:txBody>
      </p:sp>
      <p:sp>
        <p:nvSpPr>
          <p:cNvPr id="41" name="Google Shape;41;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42" name="Shape 42"/>
        <p:cNvGrpSpPr/>
        <p:nvPr/>
      </p:nvGrpSpPr>
      <p:grpSpPr>
        <a:xfrm>
          <a:off x="0" y="0"/>
          <a:ext cx="0" cy="0"/>
          <a:chOff x="0" y="0"/>
          <a:chExt cx="0" cy="0"/>
        </a:xfrm>
      </p:grpSpPr>
      <p:sp>
        <p:nvSpPr>
          <p:cNvPr id="43" name="Google Shape;43;p17"/>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44" name="Google Shape;44;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8"/>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image" Target="../media/image1.png"/><Relationship Id="rId5"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9.png"/><Relationship Id="rId4" Type="http://schemas.openxmlformats.org/officeDocument/2006/relationships/image" Target="../media/image6.png"/><Relationship Id="rId5" Type="http://schemas.openxmlformats.org/officeDocument/2006/relationships/image" Target="../media/image5.png"/><Relationship Id="rId6" Type="http://schemas.openxmlformats.org/officeDocument/2006/relationships/image" Target="../media/image8.png"/><Relationship Id="rId7" Type="http://schemas.openxmlformats.org/officeDocument/2006/relationships/image" Target="../media/image7.png"/><Relationship Id="rId8" Type="http://schemas.openxmlformats.org/officeDocument/2006/relationships/image" Target="../media/image4.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4.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4.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18.png"/><Relationship Id="rId4" Type="http://schemas.openxmlformats.org/officeDocument/2006/relationships/image" Target="../media/image12.png"/><Relationship Id="rId5" Type="http://schemas.openxmlformats.org/officeDocument/2006/relationships/image" Target="../media/image13.png"/><Relationship Id="rId6" Type="http://schemas.openxmlformats.org/officeDocument/2006/relationships/image" Target="../media/image14.png"/><Relationship Id="rId7" Type="http://schemas.openxmlformats.org/officeDocument/2006/relationships/image" Target="../media/image15.png"/><Relationship Id="rId8" Type="http://schemas.openxmlformats.org/officeDocument/2006/relationships/image" Target="../media/image4.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 name="Shape 63"/>
        <p:cNvGrpSpPr/>
        <p:nvPr/>
      </p:nvGrpSpPr>
      <p:grpSpPr>
        <a:xfrm>
          <a:off x="0" y="0"/>
          <a:ext cx="0" cy="0"/>
          <a:chOff x="0" y="0"/>
          <a:chExt cx="0" cy="0"/>
        </a:xfrm>
      </p:grpSpPr>
      <p:sp>
        <p:nvSpPr>
          <p:cNvPr id="64" name="Google Shape;64;p1"/>
          <p:cNvSpPr/>
          <p:nvPr/>
        </p:nvSpPr>
        <p:spPr>
          <a:xfrm>
            <a:off x="-1" y="2740343"/>
            <a:ext cx="4731765" cy="2403157"/>
          </a:xfrm>
          <a:custGeom>
            <a:rect b="b" l="l" r="r" t="t"/>
            <a:pathLst>
              <a:path extrusionOk="0" h="3653790" w="4572000">
                <a:moveTo>
                  <a:pt x="0" y="3653790"/>
                </a:moveTo>
                <a:lnTo>
                  <a:pt x="4572000" y="3653790"/>
                </a:lnTo>
                <a:lnTo>
                  <a:pt x="4572000" y="0"/>
                </a:lnTo>
                <a:lnTo>
                  <a:pt x="0" y="0"/>
                </a:lnTo>
                <a:lnTo>
                  <a:pt x="0" y="3653790"/>
                </a:lnTo>
                <a:close/>
              </a:path>
            </a:pathLst>
          </a:custGeom>
          <a:solidFill>
            <a:srgbClr val="F8F8F8"/>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b="0" i="0" sz="1350" u="none" cap="none" strike="noStrike">
              <a:solidFill>
                <a:srgbClr val="000000"/>
              </a:solidFill>
              <a:latin typeface="Arial"/>
              <a:ea typeface="Arial"/>
              <a:cs typeface="Arial"/>
              <a:sym typeface="Arial"/>
            </a:endParaRPr>
          </a:p>
        </p:txBody>
      </p:sp>
      <p:sp>
        <p:nvSpPr>
          <p:cNvPr id="65" name="Google Shape;65;p1"/>
          <p:cNvSpPr/>
          <p:nvPr/>
        </p:nvSpPr>
        <p:spPr>
          <a:xfrm>
            <a:off x="-1" y="0"/>
            <a:ext cx="4731765" cy="2740343"/>
          </a:xfrm>
          <a:custGeom>
            <a:rect b="b" l="l" r="r" t="t"/>
            <a:pathLst>
              <a:path extrusionOk="0" h="3653790" w="4572000">
                <a:moveTo>
                  <a:pt x="0" y="3653790"/>
                </a:moveTo>
                <a:lnTo>
                  <a:pt x="4572000" y="3653790"/>
                </a:lnTo>
                <a:lnTo>
                  <a:pt x="4572000" y="0"/>
                </a:lnTo>
                <a:lnTo>
                  <a:pt x="0" y="0"/>
                </a:lnTo>
                <a:lnTo>
                  <a:pt x="0" y="3653790"/>
                </a:lnTo>
                <a:close/>
              </a:path>
            </a:pathLst>
          </a:custGeom>
          <a:solidFill>
            <a:srgbClr val="1F497D"/>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None/>
            </a:pPr>
            <a:r>
              <a:t/>
            </a:r>
            <a:endParaRPr b="0" i="0" sz="1350" u="none" cap="none" strike="noStrike">
              <a:solidFill>
                <a:srgbClr val="000000"/>
              </a:solidFill>
              <a:latin typeface="Arial"/>
              <a:ea typeface="Arial"/>
              <a:cs typeface="Arial"/>
              <a:sym typeface="Arial"/>
            </a:endParaRPr>
          </a:p>
        </p:txBody>
      </p:sp>
      <p:sp>
        <p:nvSpPr>
          <p:cNvPr id="66" name="Google Shape;66;p1"/>
          <p:cNvSpPr txBox="1"/>
          <p:nvPr>
            <p:ph type="title"/>
          </p:nvPr>
        </p:nvSpPr>
        <p:spPr>
          <a:xfrm>
            <a:off x="452208" y="1061821"/>
            <a:ext cx="3793500" cy="1096200"/>
          </a:xfrm>
          <a:prstGeom prst="rect">
            <a:avLst/>
          </a:prstGeom>
          <a:noFill/>
          <a:ln>
            <a:noFill/>
          </a:ln>
        </p:spPr>
        <p:txBody>
          <a:bodyPr anchorCtr="0" anchor="ctr" bIns="0" lIns="0" spcFirstLastPara="1" rIns="0" wrap="square" tIns="12375">
            <a:spAutoFit/>
          </a:bodyPr>
          <a:lstStyle/>
          <a:p>
            <a:pPr indent="0" lvl="0" marL="9525" rtl="0" algn="l">
              <a:lnSpc>
                <a:spcPct val="116250"/>
              </a:lnSpc>
              <a:spcBef>
                <a:spcPts val="98"/>
              </a:spcBef>
              <a:spcAft>
                <a:spcPts val="0"/>
              </a:spcAft>
              <a:buSzPts val="2200"/>
              <a:buNone/>
            </a:pPr>
            <a:r>
              <a:rPr b="1" lang="en"/>
              <a:t>School Safety </a:t>
            </a:r>
            <a:r>
              <a:rPr b="1" lang="en"/>
              <a:t>Communication Hub</a:t>
            </a:r>
            <a:br>
              <a:rPr b="1" lang="en"/>
            </a:br>
            <a:r>
              <a:rPr lang="en" sz="1460"/>
              <a:t>SIM-based desk phone with Frontier</a:t>
            </a:r>
            <a:endParaRPr sz="1460"/>
          </a:p>
        </p:txBody>
      </p:sp>
      <p:sp>
        <p:nvSpPr>
          <p:cNvPr id="67" name="Google Shape;67;p1"/>
          <p:cNvSpPr txBox="1"/>
          <p:nvPr/>
        </p:nvSpPr>
        <p:spPr>
          <a:xfrm>
            <a:off x="7657813" y="4916091"/>
            <a:ext cx="79058" cy="148117"/>
          </a:xfrm>
          <a:prstGeom prst="rect">
            <a:avLst/>
          </a:prstGeom>
          <a:noFill/>
          <a:ln>
            <a:noFill/>
          </a:ln>
        </p:spPr>
        <p:txBody>
          <a:bodyPr anchorCtr="0" anchor="t" bIns="0" lIns="0" spcFirstLastPara="1" rIns="0" wrap="square" tIns="9525">
            <a:spAutoFit/>
          </a:bodyPr>
          <a:lstStyle/>
          <a:p>
            <a:pPr indent="0" lvl="0" marL="9525" marR="0" rtl="0" algn="l">
              <a:lnSpc>
                <a:spcPct val="100000"/>
              </a:lnSpc>
              <a:spcBef>
                <a:spcPts val="0"/>
              </a:spcBef>
              <a:spcAft>
                <a:spcPts val="0"/>
              </a:spcAft>
              <a:buNone/>
            </a:pPr>
            <a:r>
              <a:rPr b="0" i="0" lang="en" sz="900" u="none" cap="none" strike="noStrike">
                <a:solidFill>
                  <a:srgbClr val="E22C91"/>
                </a:solidFill>
                <a:latin typeface="Arial"/>
                <a:ea typeface="Arial"/>
                <a:cs typeface="Arial"/>
                <a:sym typeface="Arial"/>
              </a:rPr>
              <a:t>1</a:t>
            </a:r>
            <a:endParaRPr b="0" i="0" sz="900" u="none" cap="none" strike="noStrike">
              <a:solidFill>
                <a:srgbClr val="000000"/>
              </a:solidFill>
              <a:latin typeface="Arial"/>
              <a:ea typeface="Arial"/>
              <a:cs typeface="Arial"/>
              <a:sym typeface="Arial"/>
            </a:endParaRPr>
          </a:p>
        </p:txBody>
      </p:sp>
      <p:graphicFrame>
        <p:nvGraphicFramePr>
          <p:cNvPr id="68" name="Google Shape;68;p1"/>
          <p:cNvGraphicFramePr/>
          <p:nvPr/>
        </p:nvGraphicFramePr>
        <p:xfrm>
          <a:off x="5423521" y="847278"/>
          <a:ext cx="3000000" cy="3000000"/>
        </p:xfrm>
        <a:graphic>
          <a:graphicData uri="http://schemas.openxmlformats.org/drawingml/2006/table">
            <a:tbl>
              <a:tblPr bandRow="1" firstRow="1">
                <a:noFill/>
                <a:tableStyleId>{0763CCD4-F74D-4924-830B-E4048DBFB489}</a:tableStyleId>
              </a:tblPr>
              <a:tblGrid>
                <a:gridCol w="2529850"/>
                <a:gridCol w="453875"/>
              </a:tblGrid>
              <a:tr h="262425">
                <a:tc>
                  <a:txBody>
                    <a:bodyPr/>
                    <a:lstStyle/>
                    <a:p>
                      <a:pPr indent="0" lvl="0" marL="95250" marR="0" rtl="0" algn="l">
                        <a:lnSpc>
                          <a:spcPct val="127222"/>
                        </a:lnSpc>
                        <a:spcBef>
                          <a:spcPts val="0"/>
                        </a:spcBef>
                        <a:spcAft>
                          <a:spcPts val="0"/>
                        </a:spcAft>
                        <a:buNone/>
                      </a:pPr>
                      <a:r>
                        <a:rPr b="1" lang="en" sz="1800" u="none" cap="none" strike="noStrike">
                          <a:solidFill>
                            <a:srgbClr val="E62689"/>
                          </a:solidFill>
                          <a:latin typeface="Arial"/>
                          <a:ea typeface="Arial"/>
                          <a:cs typeface="Arial"/>
                          <a:sym typeface="Arial"/>
                        </a:rPr>
                        <a:t>Contents</a:t>
                      </a:r>
                      <a:endParaRPr sz="1800" u="none" cap="none" strike="noStrike">
                        <a:solidFill>
                          <a:srgbClr val="E62689"/>
                        </a:solidFill>
                        <a:latin typeface="Arial"/>
                        <a:ea typeface="Arial"/>
                        <a:cs typeface="Arial"/>
                        <a:sym typeface="Arial"/>
                      </a:endParaRPr>
                    </a:p>
                  </a:txBody>
                  <a:tcPr marT="0" marB="0" marR="0" marL="0">
                    <a:lnB cap="flat" cmpd="sng" w="12700">
                      <a:solidFill>
                        <a:srgbClr val="EA098E"/>
                      </a:solidFill>
                      <a:prstDash val="solid"/>
                      <a:round/>
                      <a:headEnd len="sm" w="sm" type="none"/>
                      <a:tailEnd len="sm" w="sm" type="none"/>
                    </a:lnB>
                  </a:tcPr>
                </a:tc>
                <a:tc>
                  <a:txBody>
                    <a:bodyPr/>
                    <a:lstStyle/>
                    <a:p>
                      <a:pPr indent="0" lvl="0" marL="0" marR="0" rtl="0" algn="l">
                        <a:lnSpc>
                          <a:spcPct val="100000"/>
                        </a:lnSpc>
                        <a:spcBef>
                          <a:spcPts val="0"/>
                        </a:spcBef>
                        <a:spcAft>
                          <a:spcPts val="0"/>
                        </a:spcAft>
                        <a:buNone/>
                      </a:pPr>
                      <a:r>
                        <a:t/>
                      </a:r>
                      <a:endParaRPr sz="1400" u="none" cap="none" strike="noStrike">
                        <a:latin typeface="Times New Roman"/>
                        <a:ea typeface="Times New Roman"/>
                        <a:cs typeface="Times New Roman"/>
                        <a:sym typeface="Times New Roman"/>
                      </a:endParaRPr>
                    </a:p>
                  </a:txBody>
                  <a:tcPr marT="0" marB="0" marR="0" marL="0">
                    <a:lnB cap="flat" cmpd="sng" w="12700">
                      <a:solidFill>
                        <a:srgbClr val="E22C91"/>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None/>
                      </a:pPr>
                      <a:r>
                        <a:rPr lang="en" sz="1400" u="none" cap="none" strike="noStrike">
                          <a:latin typeface="Arial"/>
                          <a:ea typeface="Arial"/>
                          <a:cs typeface="Arial"/>
                          <a:sym typeface="Arial"/>
                        </a:rPr>
                        <a:t>Industry context &amp; S</a:t>
                      </a:r>
                      <a:r>
                        <a:rPr lang="en"/>
                        <a:t>olution Overview</a:t>
                      </a:r>
                      <a:endParaRPr sz="1400" u="none" cap="none" strike="noStrike">
                        <a:latin typeface="Arial"/>
                        <a:ea typeface="Arial"/>
                        <a:cs typeface="Arial"/>
                        <a:sym typeface="Arial"/>
                      </a:endParaRPr>
                    </a:p>
                  </a:txBody>
                  <a:tcPr marT="24300" marB="0" marR="0" marL="0">
                    <a:lnT cap="flat" cmpd="sng" w="12700">
                      <a:solidFill>
                        <a:srgbClr val="EA098E"/>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4300" marB="0" marR="0" marL="0">
                    <a:lnT cap="flat" cmpd="sng" w="12700">
                      <a:solidFill>
                        <a:srgbClr val="E22C91"/>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None/>
                      </a:pPr>
                      <a:r>
                        <a:rPr lang="en"/>
                        <a:t>Value Pillars</a:t>
                      </a:r>
                      <a:endParaRPr sz="1400" u="none" cap="none" strike="noStrike">
                        <a:latin typeface="Arial"/>
                        <a:ea typeface="Arial"/>
                        <a:cs typeface="Arial"/>
                        <a:sym typeface="Arial"/>
                      </a:endParaRPr>
                    </a:p>
                  </a:txBody>
                  <a:tcPr marT="247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47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None/>
                      </a:pPr>
                      <a:r>
                        <a:rPr lang="en"/>
                        <a:t>Segments and Verticals</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None/>
                      </a:pPr>
                      <a:r>
                        <a:rPr lang="en"/>
                        <a:t>Buyer Concerns</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52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None/>
                      </a:pPr>
                      <a:r>
                        <a:rPr lang="en"/>
                        <a:t>Top Reasons Customers Should Buy</a:t>
                      </a:r>
                      <a:endParaRPr sz="1400" u="none" cap="none" strike="noStrike">
                        <a:latin typeface="Arial"/>
                        <a:ea typeface="Arial"/>
                        <a:cs typeface="Arial"/>
                        <a:sym typeface="Arial"/>
                      </a:endParaRPr>
                    </a:p>
                  </a:txBody>
                  <a:tcPr marT="257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None/>
                      </a:pPr>
                      <a:r>
                        <a:rPr lang="en" sz="1400" u="none" cap="none" strike="noStrike">
                          <a:latin typeface="Arial"/>
                          <a:ea typeface="Arial"/>
                          <a:cs typeface="Arial"/>
                          <a:sym typeface="Arial"/>
                        </a:rPr>
                        <a:t>2</a:t>
                      </a:r>
                      <a:endParaRPr sz="1400" u="none" cap="none" strike="noStrike">
                        <a:latin typeface="Arial"/>
                        <a:ea typeface="Arial"/>
                        <a:cs typeface="Arial"/>
                        <a:sym typeface="Arial"/>
                      </a:endParaRPr>
                    </a:p>
                  </a:txBody>
                  <a:tcPr marT="257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None/>
                      </a:pPr>
                      <a:r>
                        <a:rPr lang="en"/>
                        <a:t>Elevator Pitch</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None/>
                      </a:pPr>
                      <a:r>
                        <a:rPr lang="en"/>
                        <a:t>3</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None/>
                      </a:pPr>
                      <a:r>
                        <a:rPr lang="en"/>
                        <a:t>Competitive Environment</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None/>
                      </a:pPr>
                      <a:r>
                        <a:rPr lang="en" sz="1400" u="none" cap="none" strike="noStrike">
                          <a:latin typeface="Arial"/>
                          <a:ea typeface="Arial"/>
                          <a:cs typeface="Arial"/>
                          <a:sym typeface="Arial"/>
                        </a:rPr>
                        <a:t>3</a:t>
                      </a:r>
                      <a:endParaRPr sz="1400" u="none" cap="none" strike="noStrike">
                        <a:latin typeface="Arial"/>
                        <a:ea typeface="Arial"/>
                        <a:cs typeface="Arial"/>
                        <a:sym typeface="Arial"/>
                      </a:endParaRPr>
                    </a:p>
                  </a:txBody>
                  <a:tcPr marT="2620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None/>
                      </a:pPr>
                      <a:r>
                        <a:rPr lang="en"/>
                        <a:t>Advice from Sales Specialists</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None/>
                      </a:pPr>
                      <a:r>
                        <a:rPr lang="en" sz="1400" u="none" cap="none" strike="noStrike">
                          <a:latin typeface="Arial"/>
                          <a:ea typeface="Arial"/>
                          <a:cs typeface="Arial"/>
                          <a:sym typeface="Arial"/>
                        </a:rPr>
                        <a:t>3</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None/>
                      </a:pPr>
                      <a:r>
                        <a:rPr lang="en"/>
                        <a:t>Conversation Starters</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None/>
                      </a:pPr>
                      <a:r>
                        <a:rPr lang="en"/>
                        <a:t>4</a:t>
                      </a:r>
                      <a:endParaRPr sz="1400" u="none" cap="none" strike="noStrike">
                        <a:latin typeface="Arial"/>
                        <a:ea typeface="Arial"/>
                        <a:cs typeface="Arial"/>
                        <a:sym typeface="Arial"/>
                      </a:endParaRPr>
                    </a:p>
                  </a:txBody>
                  <a:tcPr marT="2667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7650">
                <a:tc>
                  <a:txBody>
                    <a:bodyPr/>
                    <a:lstStyle/>
                    <a:p>
                      <a:pPr indent="0" lvl="0" marL="95250" marR="0" rtl="0" algn="l">
                        <a:lnSpc>
                          <a:spcPct val="100000"/>
                        </a:lnSpc>
                        <a:spcBef>
                          <a:spcPts val="0"/>
                        </a:spcBef>
                        <a:spcAft>
                          <a:spcPts val="0"/>
                        </a:spcAft>
                        <a:buNone/>
                      </a:pPr>
                      <a:r>
                        <a:rPr lang="en"/>
                        <a:t>Objection Handling</a:t>
                      </a:r>
                      <a:endParaRPr sz="1400" u="none" cap="none" strike="noStrike">
                        <a:latin typeface="Arial"/>
                        <a:ea typeface="Arial"/>
                        <a:cs typeface="Arial"/>
                        <a:sym typeface="Arial"/>
                      </a:endParaRPr>
                    </a:p>
                  </a:txBody>
                  <a:tcPr marT="271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None/>
                      </a:pPr>
                      <a:r>
                        <a:rPr lang="en"/>
                        <a:t>5</a:t>
                      </a:r>
                      <a:endParaRPr sz="1400" u="none" cap="none" strike="noStrike">
                        <a:latin typeface="Arial"/>
                        <a:ea typeface="Arial"/>
                        <a:cs typeface="Arial"/>
                        <a:sym typeface="Arial"/>
                      </a:endParaRPr>
                    </a:p>
                  </a:txBody>
                  <a:tcPr marT="27150"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None/>
                      </a:pPr>
                      <a:r>
                        <a:rPr lang="en"/>
                        <a:t>Phone &amp; Voicemail Script</a:t>
                      </a:r>
                      <a:endParaRPr sz="1400" u="none" cap="none" strike="noStrike">
                        <a:latin typeface="Arial"/>
                        <a:ea typeface="Arial"/>
                        <a:cs typeface="Arial"/>
                        <a:sym typeface="Arial"/>
                      </a:endParaRPr>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None/>
                      </a:pPr>
                      <a:r>
                        <a:rPr lang="en"/>
                        <a:t>6</a:t>
                      </a:r>
                      <a:endParaRPr sz="1400" u="none" cap="none" strike="noStrike">
                        <a:latin typeface="Arial"/>
                        <a:ea typeface="Arial"/>
                        <a:cs typeface="Arial"/>
                        <a:sym typeface="Arial"/>
                      </a:endParaRPr>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r h="278125">
                <a:tc>
                  <a:txBody>
                    <a:bodyPr/>
                    <a:lstStyle/>
                    <a:p>
                      <a:pPr indent="0" lvl="0" marL="95250" marR="0" rtl="0" algn="l">
                        <a:lnSpc>
                          <a:spcPct val="100000"/>
                        </a:lnSpc>
                        <a:spcBef>
                          <a:spcPts val="0"/>
                        </a:spcBef>
                        <a:spcAft>
                          <a:spcPts val="0"/>
                        </a:spcAft>
                        <a:buNone/>
                      </a:pPr>
                      <a:r>
                        <a:rPr lang="en"/>
                        <a:t>Email Script</a:t>
                      </a:r>
                      <a:endParaRPr/>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c>
                  <a:txBody>
                    <a:bodyPr/>
                    <a:lstStyle/>
                    <a:p>
                      <a:pPr indent="0" lvl="0" marL="172085" marR="0" rtl="0" algn="l">
                        <a:lnSpc>
                          <a:spcPct val="100000"/>
                        </a:lnSpc>
                        <a:spcBef>
                          <a:spcPts val="0"/>
                        </a:spcBef>
                        <a:spcAft>
                          <a:spcPts val="0"/>
                        </a:spcAft>
                        <a:buNone/>
                      </a:pPr>
                      <a:r>
                        <a:rPr lang="en"/>
                        <a:t>7</a:t>
                      </a:r>
                      <a:endParaRPr/>
                    </a:p>
                  </a:txBody>
                  <a:tcPr marT="27625" marB="0" marR="0" marL="0">
                    <a:lnT cap="flat" cmpd="sng" w="9525">
                      <a:solidFill>
                        <a:srgbClr val="000000"/>
                      </a:solidFill>
                      <a:prstDash val="solid"/>
                      <a:round/>
                      <a:headEnd len="sm" w="sm" type="none"/>
                      <a:tailEnd len="sm" w="sm" type="none"/>
                    </a:lnT>
                    <a:lnB cap="flat" cmpd="sng" w="9525">
                      <a:solidFill>
                        <a:srgbClr val="000000"/>
                      </a:solidFill>
                      <a:prstDash val="solid"/>
                      <a:round/>
                      <a:headEnd len="sm" w="sm" type="none"/>
                      <a:tailEnd len="sm" w="sm" type="none"/>
                    </a:lnB>
                  </a:tcPr>
                </a:tc>
              </a:tr>
            </a:tbl>
          </a:graphicData>
        </a:graphic>
      </p:graphicFrame>
      <p:pic>
        <p:nvPicPr>
          <p:cNvPr id="69" name="Google Shape;69;p1"/>
          <p:cNvPicPr preferRelativeResize="0"/>
          <p:nvPr/>
        </p:nvPicPr>
        <p:blipFill rotWithShape="1">
          <a:blip r:embed="rId3">
            <a:alphaModFix/>
          </a:blip>
          <a:srcRect b="0" l="0" r="0" t="0"/>
          <a:stretch/>
        </p:blipFill>
        <p:spPr>
          <a:xfrm>
            <a:off x="1075946" y="2827575"/>
            <a:ext cx="2359288" cy="2117448"/>
          </a:xfrm>
          <a:prstGeom prst="rect">
            <a:avLst/>
          </a:prstGeom>
          <a:noFill/>
          <a:ln>
            <a:noFill/>
          </a:ln>
        </p:spPr>
      </p:pic>
      <p:pic>
        <p:nvPicPr>
          <p:cNvPr id="70" name="Google Shape;70;p1"/>
          <p:cNvPicPr preferRelativeResize="0"/>
          <p:nvPr/>
        </p:nvPicPr>
        <p:blipFill rotWithShape="1">
          <a:blip r:embed="rId4">
            <a:alphaModFix/>
          </a:blip>
          <a:srcRect b="0" l="0" r="0" t="0"/>
          <a:stretch/>
        </p:blipFill>
        <p:spPr>
          <a:xfrm>
            <a:off x="7350825" y="319617"/>
            <a:ext cx="1478539" cy="419444"/>
          </a:xfrm>
          <a:prstGeom prst="rect">
            <a:avLst/>
          </a:prstGeom>
          <a:noFill/>
          <a:ln>
            <a:noFill/>
          </a:ln>
        </p:spPr>
      </p:pic>
      <p:pic>
        <p:nvPicPr>
          <p:cNvPr id="71" name="Google Shape;71;p1"/>
          <p:cNvPicPr preferRelativeResize="0"/>
          <p:nvPr/>
        </p:nvPicPr>
        <p:blipFill rotWithShape="1">
          <a:blip r:embed="rId5">
            <a:alphaModFix/>
          </a:blip>
          <a:srcRect b="0" l="0" r="0" t="0"/>
          <a:stretch/>
        </p:blipFill>
        <p:spPr>
          <a:xfrm>
            <a:off x="362103" y="348512"/>
            <a:ext cx="2333508" cy="270580"/>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5" name="Shape 75"/>
        <p:cNvGrpSpPr/>
        <p:nvPr/>
      </p:nvGrpSpPr>
      <p:grpSpPr>
        <a:xfrm>
          <a:off x="0" y="0"/>
          <a:ext cx="0" cy="0"/>
          <a:chOff x="0" y="0"/>
          <a:chExt cx="0" cy="0"/>
        </a:xfrm>
      </p:grpSpPr>
      <p:sp>
        <p:nvSpPr>
          <p:cNvPr id="76" name="Google Shape;76;p2"/>
          <p:cNvSpPr txBox="1"/>
          <p:nvPr/>
        </p:nvSpPr>
        <p:spPr>
          <a:xfrm>
            <a:off x="2620272" y="2324763"/>
            <a:ext cx="1748400" cy="576440"/>
          </a:xfrm>
          <a:prstGeom prst="rect">
            <a:avLst/>
          </a:prstGeom>
          <a:noFill/>
          <a:ln>
            <a:noFill/>
          </a:ln>
        </p:spPr>
        <p:txBody>
          <a:bodyPr anchorCtr="0" anchor="t" bIns="0" lIns="0" spcFirstLastPara="1" rIns="0" wrap="square" tIns="9525">
            <a:spAutoFit/>
          </a:bodyPr>
          <a:lstStyle/>
          <a:p>
            <a:pPr indent="-165100" lvl="0" marL="177800" marR="0" rtl="0" algn="l">
              <a:lnSpc>
                <a:spcPct val="100000"/>
              </a:lnSpc>
              <a:spcBef>
                <a:spcPts val="0"/>
              </a:spcBef>
              <a:spcAft>
                <a:spcPts val="0"/>
              </a:spcAft>
              <a:buClr>
                <a:srgbClr val="000000"/>
              </a:buClr>
              <a:buSzPts val="600"/>
              <a:buFont typeface="Arial"/>
              <a:buAutoNum type="arabicPeriod"/>
            </a:pPr>
            <a:r>
              <a:rPr b="0" i="0" lang="en" sz="600" u="none" cap="none" strike="noStrike">
                <a:solidFill>
                  <a:srgbClr val="000000"/>
                </a:solidFill>
                <a:latin typeface="Arial"/>
                <a:ea typeface="Arial"/>
                <a:cs typeface="Arial"/>
                <a:sym typeface="Arial"/>
              </a:rPr>
              <a:t>Feature-rich. Budget priced and portable includes phone, text, email, and a wi-fi hotspot. complete with remote management.</a:t>
            </a:r>
            <a:endParaRPr b="0" i="0" sz="700" u="none" cap="none" strike="noStrike">
              <a:solidFill>
                <a:srgbClr val="000000"/>
              </a:solidFill>
              <a:latin typeface="Arial"/>
              <a:ea typeface="Arial"/>
              <a:cs typeface="Arial"/>
              <a:sym typeface="Arial"/>
            </a:endParaRPr>
          </a:p>
          <a:p>
            <a:pPr indent="-165100" lvl="0" marL="177800" marR="0" rtl="0" algn="l">
              <a:lnSpc>
                <a:spcPct val="100000"/>
              </a:lnSpc>
              <a:spcBef>
                <a:spcPts val="100"/>
              </a:spcBef>
              <a:spcAft>
                <a:spcPts val="0"/>
              </a:spcAft>
              <a:buClr>
                <a:srgbClr val="000000"/>
              </a:buClr>
              <a:buSzPts val="600"/>
              <a:buFont typeface="Arial"/>
              <a:buAutoNum type="arabicPeriod"/>
            </a:pPr>
            <a:r>
              <a:rPr b="0" i="0" lang="en" sz="600" u="none" cap="none" strike="noStrike">
                <a:solidFill>
                  <a:srgbClr val="000000"/>
                </a:solidFill>
                <a:latin typeface="Arial"/>
                <a:ea typeface="Arial"/>
                <a:cs typeface="Arial"/>
                <a:sym typeface="Arial"/>
              </a:rPr>
              <a:t>Bundled with a complete safety portfolio for a comprehensive, campus-wide protection strategy.</a:t>
            </a:r>
            <a:endParaRPr b="0" i="0" sz="700" u="none" cap="none" strike="noStrike">
              <a:solidFill>
                <a:srgbClr val="000000"/>
              </a:solidFill>
              <a:latin typeface="Arial"/>
              <a:ea typeface="Arial"/>
              <a:cs typeface="Arial"/>
              <a:sym typeface="Arial"/>
            </a:endParaRPr>
          </a:p>
        </p:txBody>
      </p:sp>
      <p:sp>
        <p:nvSpPr>
          <p:cNvPr id="77" name="Google Shape;77;p2"/>
          <p:cNvSpPr txBox="1"/>
          <p:nvPr/>
        </p:nvSpPr>
        <p:spPr>
          <a:xfrm>
            <a:off x="291958" y="492298"/>
            <a:ext cx="1432372" cy="1117614"/>
          </a:xfrm>
          <a:prstGeom prst="rect">
            <a:avLst/>
          </a:prstGeom>
          <a:noFill/>
          <a:ln>
            <a:noFill/>
          </a:ln>
        </p:spPr>
        <p:txBody>
          <a:bodyPr anchorCtr="0" anchor="t" bIns="0" lIns="0" spcFirstLastPara="1" rIns="0" wrap="square" tIns="9525">
            <a:spAutoFit/>
          </a:bodyPr>
          <a:lstStyle/>
          <a:p>
            <a:pPr indent="0" lvl="0" marL="12700" marR="0" rtl="0" algn="l">
              <a:lnSpc>
                <a:spcPct val="100000"/>
              </a:lnSpc>
              <a:spcBef>
                <a:spcPts val="0"/>
              </a:spcBef>
              <a:spcAft>
                <a:spcPts val="0"/>
              </a:spcAft>
              <a:buClr>
                <a:srgbClr val="000000"/>
              </a:buClr>
              <a:buSzPts val="600"/>
              <a:buFont typeface="Arial"/>
              <a:buNone/>
            </a:pPr>
            <a:r>
              <a:rPr b="0" i="0" lang="en" sz="600" u="none" cap="none" strike="noStrike">
                <a:solidFill>
                  <a:srgbClr val="000000"/>
                </a:solidFill>
                <a:latin typeface="Arial"/>
                <a:ea typeface="Arial"/>
                <a:cs typeface="Arial"/>
                <a:sym typeface="Arial"/>
              </a:rPr>
              <a:t>Premier Wireless Business Technology Solutions , an exclusive T-Mobile for Business  elite partner, presents a </a:t>
            </a:r>
            <a:r>
              <a:rPr b="1" i="0" lang="en" sz="600" u="none" cap="none" strike="noStrike">
                <a:solidFill>
                  <a:srgbClr val="000000"/>
                </a:solidFill>
                <a:latin typeface="Arial"/>
                <a:ea typeface="Arial"/>
                <a:cs typeface="Arial"/>
                <a:sym typeface="Arial"/>
              </a:rPr>
              <a:t>School Safety Communication Hub.  </a:t>
            </a:r>
            <a:r>
              <a:rPr b="0" i="0" lang="en" sz="600" u="none" cap="none" strike="noStrike">
                <a:solidFill>
                  <a:srgbClr val="000000"/>
                </a:solidFill>
                <a:latin typeface="Arial"/>
                <a:ea typeface="Arial"/>
                <a:cs typeface="Arial"/>
                <a:sym typeface="Arial"/>
              </a:rPr>
              <a:t>This reliable POTS replacement phone with enhanced 911 accuracy, provides precise location data to first responders. This emergency ready device provides a wide range of communications solutions including sending and receiving text messages and emails and provides a wi-fi hotspot.</a:t>
            </a:r>
            <a:endParaRPr b="0" i="0" sz="600" u="none" cap="none" strike="noStrike">
              <a:solidFill>
                <a:srgbClr val="000000"/>
              </a:solidFill>
              <a:latin typeface="Arial"/>
              <a:ea typeface="Arial"/>
              <a:cs typeface="Arial"/>
              <a:sym typeface="Arial"/>
            </a:endParaRPr>
          </a:p>
        </p:txBody>
      </p:sp>
      <p:sp>
        <p:nvSpPr>
          <p:cNvPr id="78" name="Google Shape;78;p2"/>
          <p:cNvSpPr txBox="1"/>
          <p:nvPr/>
        </p:nvSpPr>
        <p:spPr>
          <a:xfrm>
            <a:off x="299100" y="3828900"/>
            <a:ext cx="4126473" cy="619880"/>
          </a:xfrm>
          <a:prstGeom prst="rect">
            <a:avLst/>
          </a:prstGeom>
          <a:noFill/>
          <a:ln>
            <a:noFill/>
          </a:ln>
        </p:spPr>
        <p:txBody>
          <a:bodyPr anchorCtr="0" anchor="t" bIns="0" lIns="0" spcFirstLastPara="1" rIns="0" wrap="square" tIns="57625">
            <a:spAutoFit/>
          </a:bodyPr>
          <a:lstStyle/>
          <a:p>
            <a:pPr indent="0" lvl="0" marL="139700" marR="0" rtl="0" algn="l">
              <a:lnSpc>
                <a:spcPct val="100000"/>
              </a:lnSpc>
              <a:spcBef>
                <a:spcPts val="0"/>
              </a:spcBef>
              <a:spcAft>
                <a:spcPts val="0"/>
              </a:spcAft>
              <a:buClr>
                <a:srgbClr val="000000"/>
              </a:buClr>
              <a:buSzPts val="800"/>
              <a:buFont typeface="Arial"/>
              <a:buNone/>
            </a:pPr>
            <a:r>
              <a:rPr b="1" i="0" lang="en" sz="750" u="none" cap="none" strike="noStrike">
                <a:solidFill>
                  <a:srgbClr val="18518E"/>
                </a:solidFill>
                <a:latin typeface="Arial"/>
                <a:ea typeface="Arial"/>
                <a:cs typeface="Arial"/>
                <a:sym typeface="Arial"/>
              </a:rPr>
              <a:t>Top reasons customers should buy from T-Mobile for Business with Premier Wireless</a:t>
            </a:r>
            <a:endParaRPr b="0" i="0" sz="750" u="none" cap="none" strike="noStrike">
              <a:solidFill>
                <a:srgbClr val="18518E"/>
              </a:solidFill>
              <a:latin typeface="Arial"/>
              <a:ea typeface="Arial"/>
              <a:cs typeface="Arial"/>
              <a:sym typeface="Arial"/>
            </a:endParaRPr>
          </a:p>
          <a:p>
            <a:pPr indent="-171450" lvl="0" marL="304800" marR="0" rtl="0" algn="l">
              <a:lnSpc>
                <a:spcPct val="100000"/>
              </a:lnSpc>
              <a:spcBef>
                <a:spcPts val="300"/>
              </a:spcBef>
              <a:spcAft>
                <a:spcPts val="0"/>
              </a:spcAft>
              <a:buClr>
                <a:srgbClr val="000000"/>
              </a:buClr>
              <a:buSzPts val="700"/>
              <a:buFont typeface="Arial"/>
              <a:buChar char="•"/>
            </a:pPr>
            <a:r>
              <a:rPr b="0" i="0" lang="en" sz="600" u="none" cap="none" strike="noStrike">
                <a:solidFill>
                  <a:srgbClr val="000000"/>
                </a:solidFill>
                <a:latin typeface="Arial"/>
                <a:ea typeface="Arial"/>
                <a:cs typeface="Arial"/>
                <a:sym typeface="Arial"/>
              </a:rPr>
              <a:t>When safety is at stake, trust T-Mobile – Now the Best Network in the U.S. </a:t>
            </a:r>
            <a:endParaRPr b="0" i="0" sz="600" u="none" cap="none" strike="noStrike">
              <a:solidFill>
                <a:srgbClr val="000000"/>
              </a:solidFill>
              <a:latin typeface="Arial"/>
              <a:ea typeface="Arial"/>
              <a:cs typeface="Arial"/>
              <a:sym typeface="Arial"/>
            </a:endParaRPr>
          </a:p>
          <a:p>
            <a:pPr indent="-171450" lvl="0" marL="304800" marR="0" rtl="0" algn="l">
              <a:lnSpc>
                <a:spcPct val="100000"/>
              </a:lnSpc>
              <a:spcBef>
                <a:spcPts val="300"/>
              </a:spcBef>
              <a:spcAft>
                <a:spcPts val="0"/>
              </a:spcAft>
              <a:buClr>
                <a:srgbClr val="000000"/>
              </a:buClr>
              <a:buSzPts val="700"/>
              <a:buFont typeface="Arial"/>
              <a:buChar char="•"/>
            </a:pPr>
            <a:r>
              <a:rPr b="0" i="0" lang="en" sz="600" u="none" cap="none" strike="noStrike">
                <a:solidFill>
                  <a:srgbClr val="000000"/>
                </a:solidFill>
                <a:latin typeface="Arial"/>
                <a:ea typeface="Arial"/>
                <a:cs typeface="Arial"/>
                <a:sym typeface="Arial"/>
              </a:rPr>
              <a:t>Premier Wireless offers a complete suite of K-12 and higher-ed solutions; giving your customers one partner to work with for all solution needs</a:t>
            </a:r>
            <a:br>
              <a:rPr b="0" i="0" lang="en" sz="600" u="none" cap="none" strike="noStrike">
                <a:solidFill>
                  <a:srgbClr val="000000"/>
                </a:solidFill>
                <a:latin typeface="Arial"/>
                <a:ea typeface="Arial"/>
                <a:cs typeface="Arial"/>
                <a:sym typeface="Arial"/>
              </a:rPr>
            </a:br>
            <a:endParaRPr b="0" i="0" sz="600" u="none" cap="none" strike="noStrike">
              <a:solidFill>
                <a:srgbClr val="000000"/>
              </a:solidFill>
              <a:latin typeface="Arial"/>
              <a:ea typeface="Arial"/>
              <a:cs typeface="Arial"/>
              <a:sym typeface="Arial"/>
            </a:endParaRPr>
          </a:p>
        </p:txBody>
      </p:sp>
      <p:sp>
        <p:nvSpPr>
          <p:cNvPr id="79" name="Google Shape;79;p2"/>
          <p:cNvSpPr txBox="1"/>
          <p:nvPr/>
        </p:nvSpPr>
        <p:spPr>
          <a:xfrm>
            <a:off x="5238661" y="511117"/>
            <a:ext cx="3569100" cy="1371373"/>
          </a:xfrm>
          <a:prstGeom prst="rect">
            <a:avLst/>
          </a:prstGeom>
          <a:noFill/>
          <a:ln>
            <a:noFill/>
          </a:ln>
        </p:spPr>
        <p:txBody>
          <a:bodyPr anchorCtr="0" anchor="t" bIns="0" lIns="0" spcFirstLastPara="1" rIns="0" wrap="square" tIns="27150">
            <a:spAutoFit/>
          </a:bodyPr>
          <a:lstStyle/>
          <a:p>
            <a:pPr indent="0" lvl="0" marL="12700" marR="0" rtl="0" algn="l">
              <a:lnSpc>
                <a:spcPct val="100000"/>
              </a:lnSpc>
              <a:spcBef>
                <a:spcPts val="0"/>
              </a:spcBef>
              <a:spcAft>
                <a:spcPts val="0"/>
              </a:spcAft>
              <a:buClr>
                <a:srgbClr val="000000"/>
              </a:buClr>
              <a:buSzPts val="500"/>
              <a:buFont typeface="Arial"/>
              <a:buNone/>
            </a:pPr>
            <a:r>
              <a:rPr b="1" i="0" lang="en" sz="800" u="none" cap="none" strike="noStrike">
                <a:solidFill>
                  <a:srgbClr val="18518E"/>
                </a:solidFill>
                <a:latin typeface="Arial"/>
                <a:ea typeface="Arial"/>
                <a:cs typeface="Arial"/>
                <a:sym typeface="Arial"/>
              </a:rPr>
              <a:t>Superintendent</a:t>
            </a:r>
            <a:endParaRPr b="1" i="0" sz="800" u="none" cap="none" strike="noStrike">
              <a:solidFill>
                <a:srgbClr val="18518E"/>
              </a:solidFill>
              <a:latin typeface="Arial"/>
              <a:ea typeface="Arial"/>
              <a:cs typeface="Arial"/>
              <a:sym typeface="Arial"/>
            </a:endParaRPr>
          </a:p>
          <a:p>
            <a:pPr indent="0" lvl="0" marL="12700" marR="0" rtl="0" algn="l">
              <a:lnSpc>
                <a:spcPct val="100000"/>
              </a:lnSpc>
              <a:spcBef>
                <a:spcPts val="100"/>
              </a:spcBef>
              <a:spcAft>
                <a:spcPts val="0"/>
              </a:spcAft>
              <a:buClr>
                <a:srgbClr val="000000"/>
              </a:buClr>
              <a:buSzPts val="500"/>
              <a:buFont typeface="Arial"/>
              <a:buNone/>
            </a:pPr>
            <a:r>
              <a:rPr b="0" i="0" lang="en" sz="500" u="none" cap="none" strike="noStrike">
                <a:solidFill>
                  <a:srgbClr val="000000"/>
                </a:solidFill>
                <a:latin typeface="Arial"/>
                <a:ea typeface="Arial"/>
                <a:cs typeface="Arial"/>
                <a:sym typeface="Arial"/>
              </a:rPr>
              <a:t>"</a:t>
            </a:r>
            <a:r>
              <a:rPr b="0" i="1" lang="en" sz="500" u="none" cap="none" strike="noStrike">
                <a:solidFill>
                  <a:srgbClr val="000000"/>
                </a:solidFill>
                <a:latin typeface="Arial"/>
                <a:ea typeface="Arial"/>
                <a:cs typeface="Arial"/>
                <a:sym typeface="Arial"/>
              </a:rPr>
              <a:t>I am responsible for district-wide safety initiatives and ensuring our schools are prepared for emergencies without overburdening staff or infrastructure.“</a:t>
            </a:r>
            <a:endParaRPr b="0" i="0" sz="700" u="none" cap="none" strike="noStrike">
              <a:solidFill>
                <a:srgbClr val="000000"/>
              </a:solidFill>
              <a:latin typeface="Arial"/>
              <a:ea typeface="Arial"/>
              <a:cs typeface="Arial"/>
              <a:sym typeface="Arial"/>
            </a:endParaRPr>
          </a:p>
          <a:p>
            <a:pPr indent="-95250" lvl="0" marL="101600" marR="0" rtl="0" algn="l">
              <a:lnSpc>
                <a:spcPct val="100000"/>
              </a:lnSpc>
              <a:spcBef>
                <a:spcPts val="200"/>
              </a:spcBef>
              <a:spcAft>
                <a:spcPts val="0"/>
              </a:spcAft>
              <a:buClr>
                <a:srgbClr val="E22C91"/>
              </a:buClr>
              <a:buSzPts val="500"/>
              <a:buFont typeface="Noto Sans Symbols"/>
              <a:buChar char="▪"/>
            </a:pPr>
            <a:r>
              <a:rPr b="0" i="0" lang="en" sz="500" u="none" cap="none" strike="noStrike">
                <a:solidFill>
                  <a:srgbClr val="000000"/>
                </a:solidFill>
                <a:latin typeface="Arial"/>
                <a:ea typeface="Arial"/>
                <a:cs typeface="Arial"/>
                <a:sym typeface="Arial"/>
              </a:rPr>
              <a:t>Needs a cost-effective, emergency backup communication solution to replace aging or unreliable systems.</a:t>
            </a:r>
            <a:endParaRPr b="0" i="0" sz="700" u="none" cap="none" strike="noStrike">
              <a:solidFill>
                <a:srgbClr val="000000"/>
              </a:solidFill>
              <a:latin typeface="Arial"/>
              <a:ea typeface="Arial"/>
              <a:cs typeface="Arial"/>
              <a:sym typeface="Arial"/>
            </a:endParaRPr>
          </a:p>
          <a:p>
            <a:pPr indent="-95250" lvl="0" marL="101600" marR="0" rtl="0" algn="l">
              <a:lnSpc>
                <a:spcPct val="100000"/>
              </a:lnSpc>
              <a:spcBef>
                <a:spcPts val="200"/>
              </a:spcBef>
              <a:spcAft>
                <a:spcPts val="0"/>
              </a:spcAft>
              <a:buClr>
                <a:srgbClr val="E22C91"/>
              </a:buClr>
              <a:buSzPts val="500"/>
              <a:buFont typeface="Noto Sans Symbols"/>
              <a:buChar char="▪"/>
            </a:pPr>
            <a:r>
              <a:rPr b="0" i="0" lang="en" sz="500" u="none" cap="none" strike="noStrike">
                <a:solidFill>
                  <a:srgbClr val="000000"/>
                </a:solidFill>
                <a:latin typeface="Arial"/>
                <a:ea typeface="Arial"/>
                <a:cs typeface="Arial"/>
                <a:sym typeface="Arial"/>
              </a:rPr>
              <a:t>Solution must remain operational during internet or network outages.</a:t>
            </a:r>
            <a:endParaRPr b="0" i="0" sz="700" u="none" cap="none" strike="noStrike">
              <a:solidFill>
                <a:srgbClr val="000000"/>
              </a:solidFill>
              <a:latin typeface="Arial"/>
              <a:ea typeface="Arial"/>
              <a:cs typeface="Arial"/>
              <a:sym typeface="Arial"/>
            </a:endParaRPr>
          </a:p>
          <a:p>
            <a:pPr indent="-95250" lvl="0" marL="101600" marR="0" rtl="0" algn="l">
              <a:lnSpc>
                <a:spcPct val="100000"/>
              </a:lnSpc>
              <a:spcBef>
                <a:spcPts val="200"/>
              </a:spcBef>
              <a:spcAft>
                <a:spcPts val="0"/>
              </a:spcAft>
              <a:buClr>
                <a:srgbClr val="E22C91"/>
              </a:buClr>
              <a:buSzPts val="500"/>
              <a:buFont typeface="Noto Sans Symbols"/>
              <a:buChar char="▪"/>
            </a:pPr>
            <a:r>
              <a:rPr b="0" i="0" lang="en" sz="500" u="none" cap="none" strike="noStrike">
                <a:solidFill>
                  <a:srgbClr val="000000"/>
                </a:solidFill>
                <a:latin typeface="Arial"/>
                <a:ea typeface="Arial"/>
                <a:cs typeface="Arial"/>
                <a:sym typeface="Arial"/>
              </a:rPr>
              <a:t>Requires remote management to monitor and maintain devices across multiple campuses</a:t>
            </a:r>
            <a:endParaRPr b="0" i="0" sz="700" u="none" cap="none" strike="noStrike">
              <a:solidFill>
                <a:srgbClr val="000000"/>
              </a:solidFill>
              <a:latin typeface="Arial"/>
              <a:ea typeface="Arial"/>
              <a:cs typeface="Arial"/>
              <a:sym typeface="Arial"/>
            </a:endParaRPr>
          </a:p>
          <a:p>
            <a:pPr indent="0" lvl="0" marL="12700" marR="0" rtl="0" algn="l">
              <a:lnSpc>
                <a:spcPct val="100000"/>
              </a:lnSpc>
              <a:spcBef>
                <a:spcPts val="200"/>
              </a:spcBef>
              <a:spcAft>
                <a:spcPts val="0"/>
              </a:spcAft>
              <a:buClr>
                <a:srgbClr val="000000"/>
              </a:buClr>
              <a:buSzPts val="500"/>
              <a:buFont typeface="Arial"/>
              <a:buNone/>
            </a:pPr>
            <a:br>
              <a:rPr b="1" i="0" lang="en" sz="800" u="none" cap="none" strike="noStrike">
                <a:solidFill>
                  <a:srgbClr val="18518E"/>
                </a:solidFill>
                <a:latin typeface="Arial"/>
                <a:ea typeface="Arial"/>
                <a:cs typeface="Arial"/>
                <a:sym typeface="Arial"/>
              </a:rPr>
            </a:br>
            <a:r>
              <a:rPr b="1" i="0" lang="en" sz="800" u="none" cap="none" strike="noStrike">
                <a:solidFill>
                  <a:srgbClr val="18518E"/>
                </a:solidFill>
                <a:latin typeface="Arial"/>
                <a:ea typeface="Arial"/>
                <a:cs typeface="Arial"/>
                <a:sym typeface="Arial"/>
              </a:rPr>
              <a:t>School Principal</a:t>
            </a:r>
            <a:endParaRPr b="0" i="0" sz="800" u="none" cap="none" strike="noStrike">
              <a:solidFill>
                <a:srgbClr val="18518E"/>
              </a:solidFill>
              <a:latin typeface="Arial"/>
              <a:ea typeface="Arial"/>
              <a:cs typeface="Arial"/>
              <a:sym typeface="Arial"/>
            </a:endParaRPr>
          </a:p>
          <a:p>
            <a:pPr indent="0" lvl="0" marL="12700" marR="0" rtl="0" algn="l">
              <a:lnSpc>
                <a:spcPct val="100000"/>
              </a:lnSpc>
              <a:spcBef>
                <a:spcPts val="100"/>
              </a:spcBef>
              <a:spcAft>
                <a:spcPts val="0"/>
              </a:spcAft>
              <a:buClr>
                <a:srgbClr val="000000"/>
              </a:buClr>
              <a:buSzPts val="500"/>
              <a:buFont typeface="Arial"/>
              <a:buNone/>
            </a:pPr>
            <a:r>
              <a:rPr b="0" i="1" lang="en" sz="500" u="none" cap="none" strike="noStrike">
                <a:solidFill>
                  <a:srgbClr val="000000"/>
                </a:solidFill>
                <a:latin typeface="Arial"/>
                <a:ea typeface="Arial"/>
                <a:cs typeface="Arial"/>
                <a:sym typeface="Arial"/>
              </a:rPr>
              <a:t>"I am responsible for the immediate safety of my students and staff. I need tools that allow my team to act fast during emergencies.“</a:t>
            </a:r>
            <a:endParaRPr b="0" i="0" sz="700" u="none" cap="none" strike="noStrike">
              <a:solidFill>
                <a:srgbClr val="000000"/>
              </a:solidFill>
              <a:latin typeface="Arial"/>
              <a:ea typeface="Arial"/>
              <a:cs typeface="Arial"/>
              <a:sym typeface="Arial"/>
            </a:endParaRPr>
          </a:p>
          <a:p>
            <a:pPr indent="-95250" lvl="0" marL="101600" marR="0" rtl="0" algn="l">
              <a:lnSpc>
                <a:spcPct val="100000"/>
              </a:lnSpc>
              <a:spcBef>
                <a:spcPts val="200"/>
              </a:spcBef>
              <a:spcAft>
                <a:spcPts val="0"/>
              </a:spcAft>
              <a:buClr>
                <a:srgbClr val="E22C91"/>
              </a:buClr>
              <a:buSzPts val="500"/>
              <a:buFont typeface="Noto Sans Symbols"/>
              <a:buChar char="▪"/>
            </a:pPr>
            <a:r>
              <a:rPr b="0" i="0" lang="en" sz="500" u="none" cap="none" strike="noStrike">
                <a:solidFill>
                  <a:srgbClr val="000000"/>
                </a:solidFill>
                <a:latin typeface="Arial"/>
                <a:ea typeface="Arial"/>
                <a:cs typeface="Arial"/>
                <a:sym typeface="Arial"/>
              </a:rPr>
              <a:t>Needs a reliable, redundant communication device that works even during power or internet failures</a:t>
            </a:r>
            <a:endParaRPr b="0" i="0" sz="700" u="none" cap="none" strike="noStrike">
              <a:solidFill>
                <a:srgbClr val="000000"/>
              </a:solidFill>
              <a:latin typeface="Arial"/>
              <a:ea typeface="Arial"/>
              <a:cs typeface="Arial"/>
              <a:sym typeface="Arial"/>
            </a:endParaRPr>
          </a:p>
          <a:p>
            <a:pPr indent="-95250" lvl="0" marL="101600" marR="0" rtl="0" algn="l">
              <a:lnSpc>
                <a:spcPct val="100000"/>
              </a:lnSpc>
              <a:spcBef>
                <a:spcPts val="200"/>
              </a:spcBef>
              <a:spcAft>
                <a:spcPts val="0"/>
              </a:spcAft>
              <a:buClr>
                <a:srgbClr val="E22C91"/>
              </a:buClr>
              <a:buSzPts val="500"/>
              <a:buFont typeface="Noto Sans Symbols"/>
              <a:buChar char="▪"/>
            </a:pPr>
            <a:r>
              <a:rPr b="0" i="0" lang="en" sz="500" u="none" cap="none" strike="noStrike">
                <a:solidFill>
                  <a:srgbClr val="000000"/>
                </a:solidFill>
                <a:latin typeface="Arial"/>
                <a:ea typeface="Arial"/>
                <a:cs typeface="Arial"/>
                <a:sym typeface="Arial"/>
              </a:rPr>
              <a:t>Portable and easy to use, with phone, text, email, and Wi-Fi hotspot features in one device for fast, coordinated response.</a:t>
            </a:r>
            <a:endParaRPr b="0" i="0" sz="700" u="none" cap="none" strike="noStrike">
              <a:solidFill>
                <a:srgbClr val="000000"/>
              </a:solidFill>
              <a:latin typeface="Arial"/>
              <a:ea typeface="Arial"/>
              <a:cs typeface="Arial"/>
              <a:sym typeface="Arial"/>
            </a:endParaRPr>
          </a:p>
          <a:p>
            <a:pPr indent="0" lvl="0" marL="12700" marR="0" rtl="0" algn="l">
              <a:lnSpc>
                <a:spcPct val="100000"/>
              </a:lnSpc>
              <a:spcBef>
                <a:spcPts val="200"/>
              </a:spcBef>
              <a:spcAft>
                <a:spcPts val="0"/>
              </a:spcAft>
              <a:buClr>
                <a:srgbClr val="000000"/>
              </a:buClr>
              <a:buSzPts val="500"/>
              <a:buFont typeface="Arial"/>
              <a:buNone/>
            </a:pPr>
            <a:r>
              <a:t/>
            </a:r>
            <a:endParaRPr b="0" i="0" sz="500" u="none" cap="none" strike="noStrike">
              <a:solidFill>
                <a:srgbClr val="000000"/>
              </a:solidFill>
              <a:highlight>
                <a:srgbClr val="FFFF00"/>
              </a:highlight>
              <a:latin typeface="Arial"/>
              <a:ea typeface="Arial"/>
              <a:cs typeface="Arial"/>
              <a:sym typeface="Arial"/>
            </a:endParaRPr>
          </a:p>
        </p:txBody>
      </p:sp>
      <p:sp>
        <p:nvSpPr>
          <p:cNvPr id="80" name="Google Shape;80;p2"/>
          <p:cNvSpPr txBox="1"/>
          <p:nvPr/>
        </p:nvSpPr>
        <p:spPr>
          <a:xfrm>
            <a:off x="5215136" y="2645004"/>
            <a:ext cx="3510300" cy="521463"/>
          </a:xfrm>
          <a:prstGeom prst="rect">
            <a:avLst/>
          </a:prstGeom>
          <a:noFill/>
          <a:ln>
            <a:noFill/>
          </a:ln>
        </p:spPr>
        <p:txBody>
          <a:bodyPr anchorCtr="0" anchor="t" bIns="0" lIns="0" spcFirstLastPara="1" rIns="0" wrap="square" tIns="26200">
            <a:spAutoFit/>
          </a:bodyPr>
          <a:lstStyle/>
          <a:p>
            <a:pPr indent="0" lvl="0" marL="12700" marR="0" rtl="0" algn="l">
              <a:lnSpc>
                <a:spcPct val="100000"/>
              </a:lnSpc>
              <a:spcBef>
                <a:spcPts val="0"/>
              </a:spcBef>
              <a:spcAft>
                <a:spcPts val="0"/>
              </a:spcAft>
              <a:buClr>
                <a:srgbClr val="000000"/>
              </a:buClr>
              <a:buSzPts val="500"/>
              <a:buFont typeface="Arial"/>
              <a:buNone/>
            </a:pPr>
            <a:r>
              <a:rPr b="1" i="0" lang="en" sz="800" u="none" cap="none" strike="noStrike">
                <a:solidFill>
                  <a:srgbClr val="18518E"/>
                </a:solidFill>
                <a:latin typeface="Arial"/>
                <a:ea typeface="Arial"/>
                <a:cs typeface="Arial"/>
                <a:sym typeface="Arial"/>
              </a:rPr>
              <a:t>Director of School Safety</a:t>
            </a:r>
            <a:endParaRPr b="1" i="0" sz="800" u="none" cap="none" strike="noStrike">
              <a:solidFill>
                <a:srgbClr val="18518E"/>
              </a:solidFill>
              <a:latin typeface="Arial"/>
              <a:ea typeface="Arial"/>
              <a:cs typeface="Arial"/>
              <a:sym typeface="Arial"/>
            </a:endParaRPr>
          </a:p>
          <a:p>
            <a:pPr indent="0" lvl="0" marL="12700" marR="0" rtl="0" algn="l">
              <a:lnSpc>
                <a:spcPct val="100000"/>
              </a:lnSpc>
              <a:spcBef>
                <a:spcPts val="100"/>
              </a:spcBef>
              <a:spcAft>
                <a:spcPts val="0"/>
              </a:spcAft>
              <a:buClr>
                <a:srgbClr val="000000"/>
              </a:buClr>
              <a:buSzPts val="500"/>
              <a:buFont typeface="Arial"/>
              <a:buNone/>
            </a:pPr>
            <a:r>
              <a:rPr b="0" i="1" lang="en" sz="500" u="none" cap="none" strike="noStrike">
                <a:solidFill>
                  <a:srgbClr val="000000"/>
                </a:solidFill>
                <a:latin typeface="Arial"/>
                <a:ea typeface="Arial"/>
                <a:cs typeface="Arial"/>
                <a:sym typeface="Arial"/>
              </a:rPr>
              <a:t>"I need a reliable, real-time communication tool that works in all conditions and supports our emergency response protocols."</a:t>
            </a:r>
            <a:endParaRPr b="0" i="0" sz="700" u="none" cap="none" strike="noStrike">
              <a:solidFill>
                <a:srgbClr val="000000"/>
              </a:solidFill>
              <a:latin typeface="Arial"/>
              <a:ea typeface="Arial"/>
              <a:cs typeface="Arial"/>
              <a:sym typeface="Arial"/>
            </a:endParaRPr>
          </a:p>
          <a:p>
            <a:pPr indent="-95250" lvl="0" marL="101600" marR="0" rtl="0" algn="l">
              <a:lnSpc>
                <a:spcPct val="100000"/>
              </a:lnSpc>
              <a:spcBef>
                <a:spcPts val="200"/>
              </a:spcBef>
              <a:spcAft>
                <a:spcPts val="0"/>
              </a:spcAft>
              <a:buClr>
                <a:srgbClr val="E22C91"/>
              </a:buClr>
              <a:buSzPts val="500"/>
              <a:buFont typeface="Noto Sans Symbols"/>
              <a:buChar char="▪"/>
            </a:pPr>
            <a:r>
              <a:rPr b="0" i="0" lang="en" sz="500" u="none" cap="none" strike="noStrike">
                <a:solidFill>
                  <a:srgbClr val="000000"/>
                </a:solidFill>
                <a:latin typeface="Arial"/>
                <a:ea typeface="Arial"/>
                <a:cs typeface="Arial"/>
                <a:sym typeface="Arial"/>
              </a:rPr>
              <a:t>Needs a reliable, redundant communication solution that remains operational during power or internet outages</a:t>
            </a:r>
            <a:endParaRPr b="0" i="0" sz="700" u="none" cap="none" strike="noStrike">
              <a:solidFill>
                <a:srgbClr val="000000"/>
              </a:solidFill>
              <a:latin typeface="Arial"/>
              <a:ea typeface="Arial"/>
              <a:cs typeface="Arial"/>
              <a:sym typeface="Arial"/>
            </a:endParaRPr>
          </a:p>
          <a:p>
            <a:pPr indent="-95250" lvl="0" marL="101600" marR="0" rtl="0" algn="l">
              <a:lnSpc>
                <a:spcPct val="100000"/>
              </a:lnSpc>
              <a:spcBef>
                <a:spcPts val="200"/>
              </a:spcBef>
              <a:spcAft>
                <a:spcPts val="0"/>
              </a:spcAft>
              <a:buClr>
                <a:srgbClr val="E22C91"/>
              </a:buClr>
              <a:buSzPts val="500"/>
              <a:buFont typeface="Noto Sans Symbols"/>
              <a:buChar char="▪"/>
            </a:pPr>
            <a:r>
              <a:rPr b="0" i="0" lang="en" sz="500" u="none" cap="none" strike="noStrike">
                <a:solidFill>
                  <a:srgbClr val="000000"/>
                </a:solidFill>
                <a:latin typeface="Arial"/>
                <a:ea typeface="Arial"/>
                <a:cs typeface="Arial"/>
                <a:sym typeface="Arial"/>
              </a:rPr>
              <a:t>Requires remote management with alerts to ensure the emergency backup phone system is operating as it should at all times.</a:t>
            </a:r>
            <a:endParaRPr b="0" i="0" sz="700" u="none" cap="none" strike="noStrike">
              <a:solidFill>
                <a:srgbClr val="000000"/>
              </a:solidFill>
              <a:latin typeface="Arial"/>
              <a:ea typeface="Arial"/>
              <a:cs typeface="Arial"/>
              <a:sym typeface="Arial"/>
            </a:endParaRPr>
          </a:p>
        </p:txBody>
      </p:sp>
      <p:sp>
        <p:nvSpPr>
          <p:cNvPr id="81" name="Google Shape;81;p2"/>
          <p:cNvSpPr txBox="1"/>
          <p:nvPr/>
        </p:nvSpPr>
        <p:spPr>
          <a:xfrm>
            <a:off x="5215136" y="3248040"/>
            <a:ext cx="3527700" cy="599367"/>
          </a:xfrm>
          <a:prstGeom prst="rect">
            <a:avLst/>
          </a:prstGeom>
          <a:noFill/>
          <a:ln>
            <a:noFill/>
          </a:ln>
        </p:spPr>
        <p:txBody>
          <a:bodyPr anchorCtr="0" anchor="t" bIns="0" lIns="0" spcFirstLastPara="1" rIns="0" wrap="square" tIns="27150">
            <a:spAutoFit/>
          </a:bodyPr>
          <a:lstStyle/>
          <a:p>
            <a:pPr indent="0" lvl="0" marL="12700" marR="0" rtl="0" algn="l">
              <a:lnSpc>
                <a:spcPct val="100000"/>
              </a:lnSpc>
              <a:spcBef>
                <a:spcPts val="0"/>
              </a:spcBef>
              <a:spcAft>
                <a:spcPts val="0"/>
              </a:spcAft>
              <a:buClr>
                <a:srgbClr val="000000"/>
              </a:buClr>
              <a:buSzPts val="500"/>
              <a:buFont typeface="Arial"/>
              <a:buNone/>
            </a:pPr>
            <a:r>
              <a:rPr b="1" i="0" lang="en" sz="800" u="none" cap="none" strike="noStrike">
                <a:solidFill>
                  <a:srgbClr val="18518E"/>
                </a:solidFill>
                <a:latin typeface="Arial"/>
                <a:ea typeface="Arial"/>
                <a:cs typeface="Arial"/>
                <a:sym typeface="Arial"/>
              </a:rPr>
              <a:t>Chief Technology Officer/Director of Technology</a:t>
            </a:r>
            <a:endParaRPr b="1" i="0" sz="800" u="none" cap="none" strike="noStrike">
              <a:solidFill>
                <a:srgbClr val="18518E"/>
              </a:solidFill>
              <a:latin typeface="Arial"/>
              <a:ea typeface="Arial"/>
              <a:cs typeface="Arial"/>
              <a:sym typeface="Arial"/>
            </a:endParaRPr>
          </a:p>
          <a:p>
            <a:pPr indent="0" lvl="0" marL="12700" marR="0" rtl="0" algn="l">
              <a:lnSpc>
                <a:spcPct val="100000"/>
              </a:lnSpc>
              <a:spcBef>
                <a:spcPts val="100"/>
              </a:spcBef>
              <a:spcAft>
                <a:spcPts val="0"/>
              </a:spcAft>
              <a:buClr>
                <a:srgbClr val="000000"/>
              </a:buClr>
              <a:buSzPts val="500"/>
              <a:buFont typeface="Arial"/>
              <a:buNone/>
            </a:pPr>
            <a:r>
              <a:rPr b="0" i="1" lang="en" sz="500" u="none" cap="none" strike="noStrike">
                <a:solidFill>
                  <a:srgbClr val="000000"/>
                </a:solidFill>
                <a:latin typeface="Arial"/>
                <a:ea typeface="Arial"/>
                <a:cs typeface="Arial"/>
                <a:sym typeface="Arial"/>
              </a:rPr>
              <a:t>"I need a reliable communication solution that is easy to manage, minimizes infrastructure demands, and provides visibility across all devices.“</a:t>
            </a:r>
            <a:endParaRPr b="0" i="0" sz="700" u="none" cap="none" strike="noStrike">
              <a:solidFill>
                <a:srgbClr val="000000"/>
              </a:solidFill>
              <a:latin typeface="Arial"/>
              <a:ea typeface="Arial"/>
              <a:cs typeface="Arial"/>
              <a:sym typeface="Arial"/>
            </a:endParaRPr>
          </a:p>
          <a:p>
            <a:pPr indent="-95250" lvl="0" marL="101600" marR="0" rtl="0" algn="l">
              <a:lnSpc>
                <a:spcPct val="100000"/>
              </a:lnSpc>
              <a:spcBef>
                <a:spcPts val="200"/>
              </a:spcBef>
              <a:spcAft>
                <a:spcPts val="0"/>
              </a:spcAft>
              <a:buClr>
                <a:srgbClr val="E22C91"/>
              </a:buClr>
              <a:buSzPts val="500"/>
              <a:buFont typeface="Noto Sans Symbols"/>
              <a:buChar char="▪"/>
            </a:pPr>
            <a:r>
              <a:rPr b="0" i="0" lang="en" sz="500" u="none" cap="none" strike="noStrike">
                <a:solidFill>
                  <a:srgbClr val="000000"/>
                </a:solidFill>
                <a:latin typeface="Arial"/>
                <a:ea typeface="Arial"/>
                <a:cs typeface="Arial"/>
                <a:sym typeface="Arial"/>
              </a:rPr>
              <a:t>Needs a redundant communication system that works independently of existing network bandwidth and infrastructure.</a:t>
            </a:r>
            <a:endParaRPr b="0" i="0" sz="700" u="none" cap="none" strike="noStrike">
              <a:solidFill>
                <a:srgbClr val="000000"/>
              </a:solidFill>
              <a:latin typeface="Arial"/>
              <a:ea typeface="Arial"/>
              <a:cs typeface="Arial"/>
              <a:sym typeface="Arial"/>
            </a:endParaRPr>
          </a:p>
          <a:p>
            <a:pPr indent="-95250" lvl="0" marL="101600" marR="0" rtl="0" algn="l">
              <a:lnSpc>
                <a:spcPct val="100000"/>
              </a:lnSpc>
              <a:spcBef>
                <a:spcPts val="200"/>
              </a:spcBef>
              <a:spcAft>
                <a:spcPts val="0"/>
              </a:spcAft>
              <a:buClr>
                <a:srgbClr val="E22C91"/>
              </a:buClr>
              <a:buSzPts val="500"/>
              <a:buFont typeface="Noto Sans Symbols"/>
              <a:buChar char="▪"/>
            </a:pPr>
            <a:r>
              <a:rPr b="0" i="0" lang="en" sz="500" u="none" cap="none" strike="noStrike">
                <a:solidFill>
                  <a:srgbClr val="000000"/>
                </a:solidFill>
                <a:latin typeface="Arial"/>
                <a:ea typeface="Arial"/>
                <a:cs typeface="Arial"/>
                <a:sym typeface="Arial"/>
              </a:rPr>
              <a:t>Requires remote management and real-time alerts to monitor device status and ensure the emergency backup phone system is always operational.</a:t>
            </a:r>
            <a:endParaRPr b="0" i="0" sz="700" u="none" cap="none" strike="noStrike">
              <a:solidFill>
                <a:srgbClr val="000000"/>
              </a:solidFill>
              <a:latin typeface="Arial"/>
              <a:ea typeface="Arial"/>
              <a:cs typeface="Arial"/>
              <a:sym typeface="Arial"/>
            </a:endParaRPr>
          </a:p>
        </p:txBody>
      </p:sp>
      <p:sp>
        <p:nvSpPr>
          <p:cNvPr id="82" name="Google Shape;82;p2"/>
          <p:cNvSpPr txBox="1"/>
          <p:nvPr/>
        </p:nvSpPr>
        <p:spPr>
          <a:xfrm>
            <a:off x="5215136" y="3943082"/>
            <a:ext cx="3675000" cy="598887"/>
          </a:xfrm>
          <a:prstGeom prst="rect">
            <a:avLst/>
          </a:prstGeom>
          <a:noFill/>
          <a:ln>
            <a:noFill/>
          </a:ln>
        </p:spPr>
        <p:txBody>
          <a:bodyPr anchorCtr="0" anchor="t" bIns="0" lIns="0" spcFirstLastPara="1" rIns="0" wrap="square" tIns="26675">
            <a:spAutoFit/>
          </a:bodyPr>
          <a:lstStyle/>
          <a:p>
            <a:pPr indent="0" lvl="0" marL="12700" marR="0" rtl="0" algn="l">
              <a:lnSpc>
                <a:spcPct val="100000"/>
              </a:lnSpc>
              <a:spcBef>
                <a:spcPts val="0"/>
              </a:spcBef>
              <a:spcAft>
                <a:spcPts val="0"/>
              </a:spcAft>
              <a:buClr>
                <a:srgbClr val="000000"/>
              </a:buClr>
              <a:buSzPts val="500"/>
              <a:buFont typeface="Arial"/>
              <a:buNone/>
            </a:pPr>
            <a:r>
              <a:rPr b="1" i="0" lang="en" sz="800" u="none" cap="none" strike="noStrike">
                <a:solidFill>
                  <a:srgbClr val="18518E"/>
                </a:solidFill>
                <a:latin typeface="Arial"/>
                <a:ea typeface="Arial"/>
                <a:cs typeface="Arial"/>
                <a:sym typeface="Arial"/>
              </a:rPr>
              <a:t>Chief Financial Officer/Director of Finance</a:t>
            </a:r>
            <a:endParaRPr b="0" i="0" sz="800" u="none" cap="none" strike="noStrike">
              <a:solidFill>
                <a:srgbClr val="18518E"/>
              </a:solidFill>
              <a:latin typeface="Arial"/>
              <a:ea typeface="Arial"/>
              <a:cs typeface="Arial"/>
              <a:sym typeface="Arial"/>
            </a:endParaRPr>
          </a:p>
          <a:p>
            <a:pPr indent="0" lvl="0" marL="12700" marR="0" rtl="0" algn="l">
              <a:lnSpc>
                <a:spcPct val="100000"/>
              </a:lnSpc>
              <a:spcBef>
                <a:spcPts val="100"/>
              </a:spcBef>
              <a:spcAft>
                <a:spcPts val="0"/>
              </a:spcAft>
              <a:buClr>
                <a:srgbClr val="000000"/>
              </a:buClr>
              <a:buSzPts val="500"/>
              <a:buFont typeface="Arial"/>
              <a:buNone/>
            </a:pPr>
            <a:r>
              <a:rPr b="0" i="1" lang="en" sz="500" u="none" cap="none" strike="noStrike">
                <a:solidFill>
                  <a:srgbClr val="000000"/>
                </a:solidFill>
                <a:latin typeface="Arial"/>
                <a:ea typeface="Arial"/>
                <a:cs typeface="Arial"/>
                <a:sym typeface="Arial"/>
              </a:rPr>
              <a:t>"I need to ensure we are getting the best value for our investment in safety tools while staying within budget and maximizing funding opportunities.“</a:t>
            </a:r>
            <a:endParaRPr b="0" i="0" sz="700" u="none" cap="none" strike="noStrike">
              <a:solidFill>
                <a:srgbClr val="000000"/>
              </a:solidFill>
              <a:latin typeface="Arial"/>
              <a:ea typeface="Arial"/>
              <a:cs typeface="Arial"/>
              <a:sym typeface="Arial"/>
            </a:endParaRPr>
          </a:p>
          <a:p>
            <a:pPr indent="-95250" lvl="0" marL="101600" marR="0" rtl="0" algn="l">
              <a:lnSpc>
                <a:spcPct val="100000"/>
              </a:lnSpc>
              <a:spcBef>
                <a:spcPts val="200"/>
              </a:spcBef>
              <a:spcAft>
                <a:spcPts val="0"/>
              </a:spcAft>
              <a:buClr>
                <a:srgbClr val="E22C91"/>
              </a:buClr>
              <a:buSzPts val="500"/>
              <a:buFont typeface="Noto Sans Symbols"/>
              <a:buChar char="▪"/>
            </a:pPr>
            <a:r>
              <a:rPr b="0" i="0" lang="en" sz="500" u="none" cap="none" strike="noStrike">
                <a:solidFill>
                  <a:srgbClr val="000000"/>
                </a:solidFill>
                <a:latin typeface="Arial"/>
                <a:ea typeface="Arial"/>
                <a:cs typeface="Arial"/>
                <a:sym typeface="Arial"/>
              </a:rPr>
              <a:t>Needs a cost-effective, reliable communication solution with predictable monthly costs and no expensive infrastructure upgrades.</a:t>
            </a:r>
            <a:endParaRPr b="0" i="0" sz="700" u="none" cap="none" strike="noStrike">
              <a:solidFill>
                <a:srgbClr val="000000"/>
              </a:solidFill>
              <a:latin typeface="Arial"/>
              <a:ea typeface="Arial"/>
              <a:cs typeface="Arial"/>
              <a:sym typeface="Arial"/>
            </a:endParaRPr>
          </a:p>
          <a:p>
            <a:pPr indent="-95250" lvl="0" marL="101600" marR="0" rtl="0" algn="l">
              <a:lnSpc>
                <a:spcPct val="100000"/>
              </a:lnSpc>
              <a:spcBef>
                <a:spcPts val="200"/>
              </a:spcBef>
              <a:spcAft>
                <a:spcPts val="0"/>
              </a:spcAft>
              <a:buClr>
                <a:srgbClr val="E22C91"/>
              </a:buClr>
              <a:buSzPts val="500"/>
              <a:buFont typeface="Noto Sans Symbols"/>
              <a:buChar char="▪"/>
            </a:pPr>
            <a:r>
              <a:rPr b="0" i="0" lang="en" sz="500" u="none" cap="none" strike="noStrike">
                <a:solidFill>
                  <a:srgbClr val="000000"/>
                </a:solidFill>
                <a:latin typeface="Arial"/>
                <a:ea typeface="Arial"/>
                <a:cs typeface="Arial"/>
                <a:sym typeface="Arial"/>
              </a:rPr>
              <a:t>Values grant eligibility and long-term ROI, ensuring safety investments deliver measurable benefits without straining the budget.</a:t>
            </a:r>
            <a:endParaRPr b="0" i="0" sz="500" u="none" cap="none" strike="noStrike">
              <a:solidFill>
                <a:srgbClr val="000000"/>
              </a:solidFill>
              <a:latin typeface="Arial"/>
              <a:ea typeface="Arial"/>
              <a:cs typeface="Arial"/>
              <a:sym typeface="Arial"/>
            </a:endParaRPr>
          </a:p>
        </p:txBody>
      </p:sp>
      <p:sp>
        <p:nvSpPr>
          <p:cNvPr id="83" name="Google Shape;83;p2"/>
          <p:cNvSpPr/>
          <p:nvPr/>
        </p:nvSpPr>
        <p:spPr>
          <a:xfrm flipH="1">
            <a:off x="4564840" y="202883"/>
            <a:ext cx="22860" cy="3418745"/>
          </a:xfrm>
          <a:custGeom>
            <a:rect b="b" l="l" r="r" t="t"/>
            <a:pathLst>
              <a:path extrusionOk="0" h="4715510" w="3810">
                <a:moveTo>
                  <a:pt x="3810" y="4715383"/>
                </a:moveTo>
                <a:lnTo>
                  <a:pt x="0" y="0"/>
                </a:lnTo>
              </a:path>
            </a:pathLst>
          </a:custGeom>
          <a:noFill/>
          <a:ln cap="flat" cmpd="sng" w="9525">
            <a:solidFill>
              <a:srgbClr val="EA098E"/>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4" name="Google Shape;84;p2"/>
          <p:cNvSpPr/>
          <p:nvPr/>
        </p:nvSpPr>
        <p:spPr>
          <a:xfrm flipH="1">
            <a:off x="1970105" y="202883"/>
            <a:ext cx="22800" cy="3418745"/>
          </a:xfrm>
          <a:custGeom>
            <a:rect b="b" l="l" r="r" t="t"/>
            <a:pathLst>
              <a:path extrusionOk="0" h="4715510" w="120000">
                <a:moveTo>
                  <a:pt x="0" y="4715383"/>
                </a:moveTo>
                <a:lnTo>
                  <a:pt x="0" y="0"/>
                </a:lnTo>
              </a:path>
            </a:pathLst>
          </a:custGeom>
          <a:noFill/>
          <a:ln cap="flat" cmpd="sng" w="9525">
            <a:solidFill>
              <a:srgbClr val="EA098E"/>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5" name="Google Shape;85;p2"/>
          <p:cNvSpPr txBox="1"/>
          <p:nvPr/>
        </p:nvSpPr>
        <p:spPr>
          <a:xfrm>
            <a:off x="2213012" y="146686"/>
            <a:ext cx="11946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Value </a:t>
            </a:r>
            <a:r>
              <a:rPr b="1" lang="en" sz="1200">
                <a:solidFill>
                  <a:srgbClr val="E22C91"/>
                </a:solidFill>
              </a:rPr>
              <a:t>P</a:t>
            </a:r>
            <a:r>
              <a:rPr b="1" i="0" lang="en" sz="1200" u="none" cap="none" strike="noStrike">
                <a:solidFill>
                  <a:srgbClr val="E22C91"/>
                </a:solidFill>
                <a:latin typeface="Arial"/>
                <a:ea typeface="Arial"/>
                <a:cs typeface="Arial"/>
                <a:sym typeface="Arial"/>
              </a:rPr>
              <a:t>illars</a:t>
            </a:r>
            <a:endParaRPr b="0" i="0" sz="1200" u="none" cap="none" strike="noStrike">
              <a:solidFill>
                <a:srgbClr val="000000"/>
              </a:solidFill>
              <a:latin typeface="Arial"/>
              <a:ea typeface="Arial"/>
              <a:cs typeface="Arial"/>
              <a:sym typeface="Arial"/>
            </a:endParaRPr>
          </a:p>
        </p:txBody>
      </p:sp>
      <p:sp>
        <p:nvSpPr>
          <p:cNvPr id="86" name="Google Shape;86;p2"/>
          <p:cNvSpPr/>
          <p:nvPr/>
        </p:nvSpPr>
        <p:spPr>
          <a:xfrm>
            <a:off x="2208044" y="402907"/>
            <a:ext cx="1566386" cy="0"/>
          </a:xfrm>
          <a:custGeom>
            <a:rect b="b" l="l" r="r" t="t"/>
            <a:pathLst>
              <a:path extrusionOk="0" h="120000" w="2088514">
                <a:moveTo>
                  <a:pt x="0" y="0"/>
                </a:moveTo>
                <a:lnTo>
                  <a:pt x="2088261"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7" name="Google Shape;87;p2"/>
          <p:cNvSpPr txBox="1"/>
          <p:nvPr/>
        </p:nvSpPr>
        <p:spPr>
          <a:xfrm>
            <a:off x="4783795" y="146686"/>
            <a:ext cx="22590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Buyer </a:t>
            </a:r>
            <a:r>
              <a:rPr b="1" lang="en" sz="1200">
                <a:solidFill>
                  <a:srgbClr val="E22C91"/>
                </a:solidFill>
              </a:rPr>
              <a:t>C</a:t>
            </a:r>
            <a:r>
              <a:rPr b="1" i="0" lang="en" sz="1200" u="none" cap="none" strike="noStrike">
                <a:solidFill>
                  <a:srgbClr val="E22C91"/>
                </a:solidFill>
                <a:latin typeface="Arial"/>
                <a:ea typeface="Arial"/>
                <a:cs typeface="Arial"/>
                <a:sym typeface="Arial"/>
              </a:rPr>
              <a:t>oncerns and </a:t>
            </a:r>
            <a:r>
              <a:rPr b="1" lang="en" sz="1200">
                <a:solidFill>
                  <a:srgbClr val="E22C91"/>
                </a:solidFill>
              </a:rPr>
              <a:t>N</a:t>
            </a:r>
            <a:r>
              <a:rPr b="1" i="0" lang="en" sz="1200" u="none" cap="none" strike="noStrike">
                <a:solidFill>
                  <a:srgbClr val="E22C91"/>
                </a:solidFill>
                <a:latin typeface="Arial"/>
                <a:ea typeface="Arial"/>
                <a:cs typeface="Arial"/>
                <a:sym typeface="Arial"/>
              </a:rPr>
              <a:t>eeds</a:t>
            </a:r>
            <a:endParaRPr b="0" i="0" sz="1200" u="none" cap="none" strike="noStrike">
              <a:solidFill>
                <a:srgbClr val="000000"/>
              </a:solidFill>
              <a:latin typeface="Arial"/>
              <a:ea typeface="Arial"/>
              <a:cs typeface="Arial"/>
              <a:sym typeface="Arial"/>
            </a:endParaRPr>
          </a:p>
        </p:txBody>
      </p:sp>
      <p:sp>
        <p:nvSpPr>
          <p:cNvPr id="88" name="Google Shape;88;p2"/>
          <p:cNvSpPr/>
          <p:nvPr/>
        </p:nvSpPr>
        <p:spPr>
          <a:xfrm>
            <a:off x="4775402" y="391477"/>
            <a:ext cx="2731294" cy="0"/>
          </a:xfrm>
          <a:custGeom>
            <a:rect b="b" l="l" r="r" t="t"/>
            <a:pathLst>
              <a:path extrusionOk="0" h="120000" w="3641725">
                <a:moveTo>
                  <a:pt x="0" y="0"/>
                </a:moveTo>
                <a:lnTo>
                  <a:pt x="3641598"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89" name="Google Shape;89;p2"/>
          <p:cNvSpPr txBox="1"/>
          <p:nvPr>
            <p:ph type="title"/>
          </p:nvPr>
        </p:nvSpPr>
        <p:spPr>
          <a:xfrm>
            <a:off x="298091" y="138860"/>
            <a:ext cx="1259100" cy="196200"/>
          </a:xfrm>
          <a:prstGeom prst="rect">
            <a:avLst/>
          </a:prstGeom>
          <a:noFill/>
          <a:ln>
            <a:noFill/>
          </a:ln>
        </p:spPr>
        <p:txBody>
          <a:bodyPr anchorCtr="0" anchor="ctr" bIns="0" lIns="0" spcFirstLastPara="1" rIns="0" wrap="square" tIns="11425">
            <a:spAutoFit/>
          </a:bodyPr>
          <a:lstStyle/>
          <a:p>
            <a:pPr indent="0" lvl="0" marL="12700" rtl="0" algn="l">
              <a:lnSpc>
                <a:spcPct val="100000"/>
              </a:lnSpc>
              <a:spcBef>
                <a:spcPts val="100"/>
              </a:spcBef>
              <a:spcAft>
                <a:spcPts val="0"/>
              </a:spcAft>
              <a:buSzPts val="2200"/>
              <a:buNone/>
            </a:pPr>
            <a:r>
              <a:rPr b="1" lang="en" sz="1200">
                <a:solidFill>
                  <a:srgbClr val="E22C91"/>
                </a:solidFill>
                <a:latin typeface="Arial"/>
                <a:ea typeface="Arial"/>
                <a:cs typeface="Arial"/>
                <a:sym typeface="Arial"/>
              </a:rPr>
              <a:t>Industry </a:t>
            </a:r>
            <a:r>
              <a:rPr b="1" lang="en" sz="1200">
                <a:solidFill>
                  <a:srgbClr val="E22C91"/>
                </a:solidFill>
              </a:rPr>
              <a:t>C</a:t>
            </a:r>
            <a:r>
              <a:rPr b="1" lang="en" sz="1200">
                <a:solidFill>
                  <a:srgbClr val="E22C91"/>
                </a:solidFill>
                <a:latin typeface="Arial"/>
                <a:ea typeface="Arial"/>
                <a:cs typeface="Arial"/>
                <a:sym typeface="Arial"/>
              </a:rPr>
              <a:t>ontext</a:t>
            </a:r>
            <a:endParaRPr sz="1200">
              <a:latin typeface="Arial"/>
              <a:ea typeface="Arial"/>
              <a:cs typeface="Arial"/>
              <a:sym typeface="Arial"/>
            </a:endParaRPr>
          </a:p>
        </p:txBody>
      </p:sp>
      <p:sp>
        <p:nvSpPr>
          <p:cNvPr id="90" name="Google Shape;90;p2"/>
          <p:cNvSpPr/>
          <p:nvPr/>
        </p:nvSpPr>
        <p:spPr>
          <a:xfrm>
            <a:off x="298092" y="402907"/>
            <a:ext cx="1449229" cy="0"/>
          </a:xfrm>
          <a:custGeom>
            <a:rect b="b" l="l" r="r" t="t"/>
            <a:pathLst>
              <a:path extrusionOk="0" h="120000" w="1932305">
                <a:moveTo>
                  <a:pt x="0" y="0"/>
                </a:moveTo>
                <a:lnTo>
                  <a:pt x="1932177"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91" name="Google Shape;91;p2"/>
          <p:cNvSpPr txBox="1"/>
          <p:nvPr/>
        </p:nvSpPr>
        <p:spPr>
          <a:xfrm>
            <a:off x="291957" y="1716296"/>
            <a:ext cx="14733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None/>
            </a:pPr>
            <a:r>
              <a:rPr b="1" i="0" lang="en" sz="1200" u="none" cap="none" strike="noStrike">
                <a:solidFill>
                  <a:srgbClr val="E22C91"/>
                </a:solidFill>
                <a:latin typeface="Arial"/>
                <a:ea typeface="Arial"/>
                <a:cs typeface="Arial"/>
                <a:sym typeface="Arial"/>
              </a:rPr>
              <a:t>Overview</a:t>
            </a:r>
            <a:endParaRPr b="0" i="0" sz="1200" u="none" cap="none" strike="noStrike">
              <a:solidFill>
                <a:srgbClr val="000000"/>
              </a:solidFill>
              <a:latin typeface="Arial"/>
              <a:ea typeface="Arial"/>
              <a:cs typeface="Arial"/>
              <a:sym typeface="Arial"/>
            </a:endParaRPr>
          </a:p>
        </p:txBody>
      </p:sp>
      <p:sp>
        <p:nvSpPr>
          <p:cNvPr id="92" name="Google Shape;92;p2"/>
          <p:cNvSpPr/>
          <p:nvPr/>
        </p:nvSpPr>
        <p:spPr>
          <a:xfrm>
            <a:off x="298092" y="1970606"/>
            <a:ext cx="1449229" cy="0"/>
          </a:xfrm>
          <a:custGeom>
            <a:rect b="b" l="l" r="r" t="t"/>
            <a:pathLst>
              <a:path extrusionOk="0" h="120000" w="1932305">
                <a:moveTo>
                  <a:pt x="0" y="0"/>
                </a:moveTo>
                <a:lnTo>
                  <a:pt x="1932177"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93" name="Google Shape;93;p2"/>
          <p:cNvSpPr txBox="1"/>
          <p:nvPr/>
        </p:nvSpPr>
        <p:spPr>
          <a:xfrm>
            <a:off x="2215399" y="3016842"/>
            <a:ext cx="18750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Segments and verticals</a:t>
            </a:r>
            <a:endParaRPr b="0" i="0" sz="1200" u="none" cap="none" strike="noStrike">
              <a:solidFill>
                <a:srgbClr val="000000"/>
              </a:solidFill>
              <a:latin typeface="Arial"/>
              <a:ea typeface="Arial"/>
              <a:cs typeface="Arial"/>
              <a:sym typeface="Arial"/>
            </a:endParaRPr>
          </a:p>
        </p:txBody>
      </p:sp>
      <p:sp>
        <p:nvSpPr>
          <p:cNvPr id="94" name="Google Shape;94;p2"/>
          <p:cNvSpPr/>
          <p:nvPr/>
        </p:nvSpPr>
        <p:spPr>
          <a:xfrm>
            <a:off x="2225376" y="3272844"/>
            <a:ext cx="1985467" cy="34500"/>
          </a:xfrm>
          <a:custGeom>
            <a:rect b="b" l="l" r="r" t="t"/>
            <a:pathLst>
              <a:path extrusionOk="0" h="120000" w="2068195">
                <a:moveTo>
                  <a:pt x="0" y="0"/>
                </a:moveTo>
                <a:lnTo>
                  <a:pt x="2067687"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95" name="Google Shape;95;p2"/>
          <p:cNvSpPr txBox="1"/>
          <p:nvPr/>
        </p:nvSpPr>
        <p:spPr>
          <a:xfrm>
            <a:off x="2212550" y="3344009"/>
            <a:ext cx="1181100" cy="117300"/>
          </a:xfrm>
          <a:prstGeom prst="rect">
            <a:avLst/>
          </a:prstGeom>
          <a:noFill/>
          <a:ln>
            <a:noFill/>
          </a:ln>
        </p:spPr>
        <p:txBody>
          <a:bodyPr anchorCtr="0" anchor="t" bIns="0" lIns="0" spcFirstLastPara="1" rIns="0" wrap="square" tIns="9525">
            <a:spAutoFit/>
          </a:bodyPr>
          <a:lstStyle/>
          <a:p>
            <a:pPr indent="0" lvl="0" marL="12700" marR="0" rtl="0" algn="l">
              <a:lnSpc>
                <a:spcPct val="100000"/>
              </a:lnSpc>
              <a:spcBef>
                <a:spcPts val="0"/>
              </a:spcBef>
              <a:spcAft>
                <a:spcPts val="0"/>
              </a:spcAft>
              <a:buClr>
                <a:srgbClr val="000000"/>
              </a:buClr>
              <a:buSzPts val="700"/>
              <a:buFont typeface="Arial"/>
              <a:buNone/>
            </a:pPr>
            <a:r>
              <a:rPr b="0" i="0" lang="en" sz="700" u="none" cap="none" strike="noStrike">
                <a:solidFill>
                  <a:srgbClr val="000000"/>
                </a:solidFill>
                <a:latin typeface="Arial"/>
                <a:ea typeface="Arial"/>
                <a:cs typeface="Arial"/>
                <a:sym typeface="Arial"/>
              </a:rPr>
              <a:t>Targeted customer profile:</a:t>
            </a:r>
            <a:endParaRPr b="0" i="0" sz="700" u="none" cap="none" strike="noStrike">
              <a:solidFill>
                <a:srgbClr val="000000"/>
              </a:solidFill>
              <a:latin typeface="Arial"/>
              <a:ea typeface="Arial"/>
              <a:cs typeface="Arial"/>
              <a:sym typeface="Arial"/>
            </a:endParaRPr>
          </a:p>
        </p:txBody>
      </p:sp>
      <p:sp>
        <p:nvSpPr>
          <p:cNvPr id="96" name="Google Shape;96;p2"/>
          <p:cNvSpPr txBox="1"/>
          <p:nvPr/>
        </p:nvSpPr>
        <p:spPr>
          <a:xfrm>
            <a:off x="2229353" y="3482900"/>
            <a:ext cx="2089800" cy="225000"/>
          </a:xfrm>
          <a:prstGeom prst="rect">
            <a:avLst/>
          </a:prstGeom>
          <a:noFill/>
          <a:ln>
            <a:noFill/>
          </a:ln>
        </p:spPr>
        <p:txBody>
          <a:bodyPr anchorCtr="0" anchor="t" bIns="0" lIns="0" spcFirstLastPara="1" rIns="0" wrap="square" tIns="9525">
            <a:spAutoFit/>
          </a:bodyPr>
          <a:lstStyle/>
          <a:p>
            <a:pPr indent="-107950" lvl="0" marL="114300" marR="0" rtl="0" algn="l">
              <a:lnSpc>
                <a:spcPct val="100000"/>
              </a:lnSpc>
              <a:spcBef>
                <a:spcPts val="0"/>
              </a:spcBef>
              <a:spcAft>
                <a:spcPts val="0"/>
              </a:spcAft>
              <a:buClr>
                <a:srgbClr val="E22C91"/>
              </a:buClr>
              <a:buSzPts val="700"/>
              <a:buFont typeface="Noto Sans Symbols"/>
              <a:buChar char="▪"/>
            </a:pPr>
            <a:r>
              <a:rPr b="1" i="0" lang="en" sz="700" u="none" cap="none" strike="noStrike">
                <a:solidFill>
                  <a:srgbClr val="000000"/>
                </a:solidFill>
              </a:rPr>
              <a:t>Education, K-12 , Universities, and Trade Schools</a:t>
            </a:r>
            <a:endParaRPr b="1" i="0" sz="700" u="none" cap="none" strike="noStrike">
              <a:solidFill>
                <a:srgbClr val="000000"/>
              </a:solidFill>
            </a:endParaRPr>
          </a:p>
        </p:txBody>
      </p:sp>
      <p:sp>
        <p:nvSpPr>
          <p:cNvPr id="97" name="Google Shape;97;p2"/>
          <p:cNvSpPr txBox="1"/>
          <p:nvPr/>
        </p:nvSpPr>
        <p:spPr>
          <a:xfrm>
            <a:off x="2208044" y="1387181"/>
            <a:ext cx="2063400" cy="135600"/>
          </a:xfrm>
          <a:prstGeom prst="rect">
            <a:avLst/>
          </a:prstGeom>
          <a:noFill/>
          <a:ln>
            <a:noFill/>
          </a:ln>
        </p:spPr>
        <p:txBody>
          <a:bodyPr anchorCtr="0" anchor="t" bIns="0" lIns="0" spcFirstLastPara="1" rIns="0" wrap="square" tIns="12375">
            <a:spAutoFit/>
          </a:bodyPr>
          <a:lstStyle/>
          <a:p>
            <a:pPr indent="0" lvl="0" marL="0" marR="0" rtl="0" algn="l">
              <a:lnSpc>
                <a:spcPct val="100000"/>
              </a:lnSpc>
              <a:spcBef>
                <a:spcPts val="0"/>
              </a:spcBef>
              <a:spcAft>
                <a:spcPts val="0"/>
              </a:spcAft>
              <a:buClr>
                <a:srgbClr val="000000"/>
              </a:buClr>
              <a:buSzPts val="800"/>
              <a:buFont typeface="Arial"/>
              <a:buNone/>
            </a:pPr>
            <a:r>
              <a:rPr b="1" i="0" lang="en" sz="800" u="none" cap="none" strike="noStrike">
                <a:solidFill>
                  <a:srgbClr val="18518E"/>
                </a:solidFill>
                <a:latin typeface="Arial"/>
                <a:ea typeface="Arial"/>
                <a:cs typeface="Arial"/>
                <a:sym typeface="Arial"/>
              </a:rPr>
              <a:t>Critical emergency support</a:t>
            </a:r>
            <a:endParaRPr b="0" i="0" sz="800" u="none" cap="none" strike="noStrike">
              <a:solidFill>
                <a:srgbClr val="18518E"/>
              </a:solidFill>
              <a:latin typeface="Arial"/>
              <a:ea typeface="Arial"/>
              <a:cs typeface="Arial"/>
              <a:sym typeface="Arial"/>
            </a:endParaRPr>
          </a:p>
        </p:txBody>
      </p:sp>
      <p:sp>
        <p:nvSpPr>
          <p:cNvPr id="98" name="Google Shape;98;p2"/>
          <p:cNvSpPr txBox="1"/>
          <p:nvPr/>
        </p:nvSpPr>
        <p:spPr>
          <a:xfrm>
            <a:off x="2624843" y="1582628"/>
            <a:ext cx="1785600" cy="576600"/>
          </a:xfrm>
          <a:prstGeom prst="rect">
            <a:avLst/>
          </a:prstGeom>
          <a:noFill/>
          <a:ln>
            <a:noFill/>
          </a:ln>
        </p:spPr>
        <p:txBody>
          <a:bodyPr anchorCtr="0" anchor="t" bIns="0" lIns="0" spcFirstLastPara="1" rIns="0" wrap="square" tIns="9525">
            <a:spAutoFit/>
          </a:bodyPr>
          <a:lstStyle/>
          <a:p>
            <a:pPr indent="-165100" lvl="0" marL="177800" marR="0" rtl="0" algn="l">
              <a:lnSpc>
                <a:spcPct val="100000"/>
              </a:lnSpc>
              <a:spcBef>
                <a:spcPts val="0"/>
              </a:spcBef>
              <a:spcAft>
                <a:spcPts val="0"/>
              </a:spcAft>
              <a:buClr>
                <a:srgbClr val="000000"/>
              </a:buClr>
              <a:buSzPts val="600"/>
              <a:buFont typeface="Arial"/>
              <a:buAutoNum type="arabicPeriod"/>
            </a:pPr>
            <a:r>
              <a:rPr b="0" i="0" lang="en" sz="600" u="none" cap="none" strike="noStrike">
                <a:solidFill>
                  <a:srgbClr val="000000"/>
                </a:solidFill>
                <a:latin typeface="Arial"/>
                <a:ea typeface="Arial"/>
                <a:cs typeface="Arial"/>
                <a:sym typeface="Arial"/>
              </a:rPr>
              <a:t>Native E911 with precise location data ensures compliance and speeds up emergency response times.</a:t>
            </a:r>
            <a:endParaRPr b="0" i="0" sz="700" u="none" cap="none" strike="noStrike">
              <a:solidFill>
                <a:srgbClr val="000000"/>
              </a:solidFill>
              <a:latin typeface="Arial"/>
              <a:ea typeface="Arial"/>
              <a:cs typeface="Arial"/>
              <a:sym typeface="Arial"/>
            </a:endParaRPr>
          </a:p>
          <a:p>
            <a:pPr indent="-165100" lvl="0" marL="177800" marR="0" rtl="0" algn="l">
              <a:lnSpc>
                <a:spcPct val="100000"/>
              </a:lnSpc>
              <a:spcBef>
                <a:spcPts val="100"/>
              </a:spcBef>
              <a:spcAft>
                <a:spcPts val="0"/>
              </a:spcAft>
              <a:buClr>
                <a:srgbClr val="000000"/>
              </a:buClr>
              <a:buSzPts val="600"/>
              <a:buFont typeface="Arial"/>
              <a:buAutoNum type="arabicPeriod"/>
            </a:pPr>
            <a:r>
              <a:rPr b="0" i="0" lang="en" sz="600" u="none" cap="none" strike="noStrike">
                <a:solidFill>
                  <a:srgbClr val="000000"/>
                </a:solidFill>
                <a:latin typeface="Arial"/>
                <a:ea typeface="Arial"/>
                <a:cs typeface="Arial"/>
                <a:sym typeface="Arial"/>
              </a:rPr>
              <a:t>HD audio clarity guarantees critical instructions are heard and understood, even in high-stress situations.</a:t>
            </a:r>
            <a:endParaRPr b="0" i="0" sz="700" u="none" cap="none" strike="noStrike">
              <a:solidFill>
                <a:srgbClr val="000000"/>
              </a:solidFill>
              <a:latin typeface="Arial"/>
              <a:ea typeface="Arial"/>
              <a:cs typeface="Arial"/>
              <a:sym typeface="Arial"/>
            </a:endParaRPr>
          </a:p>
        </p:txBody>
      </p:sp>
      <p:sp>
        <p:nvSpPr>
          <p:cNvPr id="99" name="Google Shape;99;p2"/>
          <p:cNvSpPr txBox="1"/>
          <p:nvPr/>
        </p:nvSpPr>
        <p:spPr>
          <a:xfrm>
            <a:off x="2212550" y="497348"/>
            <a:ext cx="1380600" cy="135600"/>
          </a:xfrm>
          <a:prstGeom prst="rect">
            <a:avLst/>
          </a:prstGeom>
          <a:noFill/>
          <a:ln>
            <a:noFill/>
          </a:ln>
        </p:spPr>
        <p:txBody>
          <a:bodyPr anchorCtr="0" anchor="t" bIns="0" lIns="0" spcFirstLastPara="1" rIns="0" wrap="square" tIns="12375">
            <a:spAutoFit/>
          </a:bodyPr>
          <a:lstStyle/>
          <a:p>
            <a:pPr indent="0" lvl="0" marL="12700" marR="0" rtl="0" algn="l">
              <a:lnSpc>
                <a:spcPct val="100000"/>
              </a:lnSpc>
              <a:spcBef>
                <a:spcPts val="0"/>
              </a:spcBef>
              <a:spcAft>
                <a:spcPts val="0"/>
              </a:spcAft>
              <a:buClr>
                <a:srgbClr val="000000"/>
              </a:buClr>
              <a:buSzPts val="800"/>
              <a:buFont typeface="Arial"/>
              <a:buNone/>
            </a:pPr>
            <a:r>
              <a:rPr b="1" i="0" lang="en" sz="800" u="none" cap="none" strike="noStrike">
                <a:solidFill>
                  <a:srgbClr val="18518E"/>
                </a:solidFill>
                <a:latin typeface="Arial"/>
                <a:ea typeface="Arial"/>
                <a:cs typeface="Arial"/>
                <a:sym typeface="Arial"/>
              </a:rPr>
              <a:t>Reliable communication</a:t>
            </a:r>
            <a:endParaRPr b="0" i="0" sz="800" u="none" cap="none" strike="noStrike">
              <a:solidFill>
                <a:srgbClr val="18518E"/>
              </a:solidFill>
              <a:latin typeface="Arial"/>
              <a:ea typeface="Arial"/>
              <a:cs typeface="Arial"/>
              <a:sym typeface="Arial"/>
            </a:endParaRPr>
          </a:p>
        </p:txBody>
      </p:sp>
      <p:sp>
        <p:nvSpPr>
          <p:cNvPr id="100" name="Google Shape;100;p2"/>
          <p:cNvSpPr txBox="1"/>
          <p:nvPr/>
        </p:nvSpPr>
        <p:spPr>
          <a:xfrm>
            <a:off x="2638473" y="671490"/>
            <a:ext cx="1787100" cy="669000"/>
          </a:xfrm>
          <a:prstGeom prst="rect">
            <a:avLst/>
          </a:prstGeom>
          <a:noFill/>
          <a:ln>
            <a:noFill/>
          </a:ln>
        </p:spPr>
        <p:txBody>
          <a:bodyPr anchorCtr="0" anchor="t" bIns="0" lIns="0" spcFirstLastPara="1" rIns="0" wrap="square" tIns="9525">
            <a:spAutoFit/>
          </a:bodyPr>
          <a:lstStyle/>
          <a:p>
            <a:pPr indent="-165100" lvl="0" marL="177800" marR="0" rtl="0" algn="l">
              <a:lnSpc>
                <a:spcPct val="100000"/>
              </a:lnSpc>
              <a:spcBef>
                <a:spcPts val="0"/>
              </a:spcBef>
              <a:spcAft>
                <a:spcPts val="0"/>
              </a:spcAft>
              <a:buClr>
                <a:srgbClr val="000000"/>
              </a:buClr>
              <a:buSzPts val="600"/>
              <a:buFont typeface="Arial"/>
              <a:buAutoNum type="arabicPeriod"/>
            </a:pPr>
            <a:r>
              <a:rPr b="0" i="0" lang="en" sz="600" u="none" cap="none" strike="noStrike">
                <a:solidFill>
                  <a:srgbClr val="000000"/>
                </a:solidFill>
                <a:latin typeface="Arial"/>
                <a:ea typeface="Arial"/>
                <a:cs typeface="Arial"/>
                <a:sym typeface="Arial"/>
              </a:rPr>
              <a:t>Built-in redundancy ensures communication stays active, even if your primary phone service or network goes down.</a:t>
            </a:r>
            <a:endParaRPr b="0" i="0" sz="700" u="none" cap="none" strike="noStrike">
              <a:solidFill>
                <a:srgbClr val="000000"/>
              </a:solidFill>
              <a:latin typeface="Arial"/>
              <a:ea typeface="Arial"/>
              <a:cs typeface="Arial"/>
              <a:sym typeface="Arial"/>
            </a:endParaRPr>
          </a:p>
          <a:p>
            <a:pPr indent="-165100" lvl="0" marL="177800" marR="0" rtl="0" algn="l">
              <a:lnSpc>
                <a:spcPct val="100000"/>
              </a:lnSpc>
              <a:spcBef>
                <a:spcPts val="100"/>
              </a:spcBef>
              <a:spcAft>
                <a:spcPts val="0"/>
              </a:spcAft>
              <a:buClr>
                <a:srgbClr val="000000"/>
              </a:buClr>
              <a:buSzPts val="600"/>
              <a:buFont typeface="Arial"/>
              <a:buAutoNum type="arabicPeriod"/>
            </a:pPr>
            <a:r>
              <a:rPr b="0" i="0" lang="en" sz="600" u="none" cap="none" strike="noStrike">
                <a:solidFill>
                  <a:srgbClr val="000000"/>
                </a:solidFill>
                <a:latin typeface="Arial"/>
                <a:ea typeface="Arial"/>
                <a:cs typeface="Arial"/>
                <a:sym typeface="Arial"/>
              </a:rPr>
              <a:t>Battery backup and cellular connectivity with a unified platform keep service running during power outages while managing calls, texts, and emails from one device.</a:t>
            </a:r>
            <a:endParaRPr b="0" i="0" sz="700" u="none" cap="none" strike="noStrike">
              <a:solidFill>
                <a:srgbClr val="000000"/>
              </a:solidFill>
              <a:latin typeface="Arial"/>
              <a:ea typeface="Arial"/>
              <a:cs typeface="Arial"/>
              <a:sym typeface="Arial"/>
            </a:endParaRPr>
          </a:p>
        </p:txBody>
      </p:sp>
      <p:sp>
        <p:nvSpPr>
          <p:cNvPr id="101" name="Google Shape;101;p2"/>
          <p:cNvSpPr txBox="1"/>
          <p:nvPr/>
        </p:nvSpPr>
        <p:spPr>
          <a:xfrm>
            <a:off x="2217482" y="2160574"/>
            <a:ext cx="421200" cy="135600"/>
          </a:xfrm>
          <a:prstGeom prst="rect">
            <a:avLst/>
          </a:prstGeom>
          <a:noFill/>
          <a:ln>
            <a:noFill/>
          </a:ln>
        </p:spPr>
        <p:txBody>
          <a:bodyPr anchorCtr="0" anchor="t" bIns="0" lIns="0" spcFirstLastPara="1" rIns="0" wrap="square" tIns="12375">
            <a:spAutoFit/>
          </a:bodyPr>
          <a:lstStyle/>
          <a:p>
            <a:pPr indent="0" lvl="0" marL="12700" marR="0" rtl="0" algn="l">
              <a:lnSpc>
                <a:spcPct val="100000"/>
              </a:lnSpc>
              <a:spcBef>
                <a:spcPts val="0"/>
              </a:spcBef>
              <a:spcAft>
                <a:spcPts val="0"/>
              </a:spcAft>
              <a:buClr>
                <a:srgbClr val="000000"/>
              </a:buClr>
              <a:buSzPts val="800"/>
              <a:buFont typeface="Arial"/>
              <a:buNone/>
            </a:pPr>
            <a:r>
              <a:rPr b="1" i="0" lang="en" sz="800" u="none" cap="none" strike="noStrike">
                <a:solidFill>
                  <a:srgbClr val="18518E"/>
                </a:solidFill>
                <a:latin typeface="Quicksand"/>
                <a:ea typeface="Quicksand"/>
                <a:cs typeface="Quicksand"/>
                <a:sym typeface="Quicksand"/>
              </a:rPr>
              <a:t>Value</a:t>
            </a:r>
            <a:endParaRPr b="0" i="0" sz="800" u="none" cap="none" strike="noStrike">
              <a:solidFill>
                <a:srgbClr val="18518E"/>
              </a:solidFill>
              <a:latin typeface="Quicksand"/>
              <a:ea typeface="Quicksand"/>
              <a:cs typeface="Quicksand"/>
              <a:sym typeface="Quicksand"/>
            </a:endParaRPr>
          </a:p>
        </p:txBody>
      </p:sp>
      <p:pic>
        <p:nvPicPr>
          <p:cNvPr id="102" name="Google Shape;102;p2"/>
          <p:cNvPicPr preferRelativeResize="0"/>
          <p:nvPr/>
        </p:nvPicPr>
        <p:blipFill rotWithShape="1">
          <a:blip r:embed="rId3">
            <a:alphaModFix/>
          </a:blip>
          <a:srcRect b="0" l="0" r="0" t="0"/>
          <a:stretch/>
        </p:blipFill>
        <p:spPr>
          <a:xfrm>
            <a:off x="2191232" y="2350752"/>
            <a:ext cx="341589" cy="371334"/>
          </a:xfrm>
          <a:prstGeom prst="rect">
            <a:avLst/>
          </a:prstGeom>
          <a:noFill/>
          <a:ln>
            <a:noFill/>
          </a:ln>
        </p:spPr>
      </p:pic>
      <p:grpSp>
        <p:nvGrpSpPr>
          <p:cNvPr id="103" name="Google Shape;103;p2"/>
          <p:cNvGrpSpPr/>
          <p:nvPr/>
        </p:nvGrpSpPr>
        <p:grpSpPr>
          <a:xfrm>
            <a:off x="4777735" y="569544"/>
            <a:ext cx="326156" cy="338953"/>
            <a:chOff x="5227082" y="759436"/>
            <a:chExt cx="503638" cy="523398"/>
          </a:xfrm>
        </p:grpSpPr>
        <p:pic>
          <p:nvPicPr>
            <p:cNvPr id="104" name="Google Shape;104;p2"/>
            <p:cNvPicPr preferRelativeResize="0"/>
            <p:nvPr/>
          </p:nvPicPr>
          <p:blipFill rotWithShape="1">
            <a:blip r:embed="rId4">
              <a:alphaModFix/>
            </a:blip>
            <a:srcRect b="0" l="0" r="0" t="0"/>
            <a:stretch/>
          </p:blipFill>
          <p:spPr>
            <a:xfrm>
              <a:off x="5374728" y="759436"/>
              <a:ext cx="210082" cy="234535"/>
            </a:xfrm>
            <a:prstGeom prst="rect">
              <a:avLst/>
            </a:prstGeom>
            <a:noFill/>
            <a:ln>
              <a:noFill/>
            </a:ln>
          </p:spPr>
        </p:pic>
        <p:pic>
          <p:nvPicPr>
            <p:cNvPr id="105" name="Google Shape;105;p2"/>
            <p:cNvPicPr preferRelativeResize="0"/>
            <p:nvPr/>
          </p:nvPicPr>
          <p:blipFill rotWithShape="1">
            <a:blip r:embed="rId5">
              <a:alphaModFix/>
            </a:blip>
            <a:srcRect b="0" l="0" r="0" t="0"/>
            <a:stretch/>
          </p:blipFill>
          <p:spPr>
            <a:xfrm>
              <a:off x="5227082" y="1102524"/>
              <a:ext cx="503638" cy="180310"/>
            </a:xfrm>
            <a:prstGeom prst="rect">
              <a:avLst/>
            </a:prstGeom>
            <a:noFill/>
            <a:ln>
              <a:noFill/>
            </a:ln>
          </p:spPr>
        </p:pic>
        <p:sp>
          <p:nvSpPr>
            <p:cNvPr id="106" name="Google Shape;106;p2"/>
            <p:cNvSpPr/>
            <p:nvPr/>
          </p:nvSpPr>
          <p:spPr>
            <a:xfrm>
              <a:off x="5313154" y="987616"/>
              <a:ext cx="333375" cy="66675"/>
            </a:xfrm>
            <a:custGeom>
              <a:rect b="b" l="l" r="r" t="t"/>
              <a:pathLst>
                <a:path extrusionOk="0" h="66675" w="333375">
                  <a:moveTo>
                    <a:pt x="0" y="66172"/>
                  </a:moveTo>
                  <a:lnTo>
                    <a:pt x="0" y="44441"/>
                  </a:lnTo>
                  <a:lnTo>
                    <a:pt x="333338" y="44441"/>
                  </a:lnTo>
                  <a:lnTo>
                    <a:pt x="333338" y="66172"/>
                  </a:lnTo>
                </a:path>
                <a:path extrusionOk="0" h="66675" w="333375">
                  <a:moveTo>
                    <a:pt x="166669" y="0"/>
                  </a:moveTo>
                  <a:lnTo>
                    <a:pt x="166669" y="66172"/>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grpSp>
        <p:nvGrpSpPr>
          <p:cNvPr id="107" name="Google Shape;107;p2"/>
          <p:cNvGrpSpPr/>
          <p:nvPr/>
        </p:nvGrpSpPr>
        <p:grpSpPr>
          <a:xfrm>
            <a:off x="4742350" y="2684000"/>
            <a:ext cx="362270" cy="315017"/>
            <a:chOff x="5223492" y="2064014"/>
            <a:chExt cx="511175" cy="444500"/>
          </a:xfrm>
        </p:grpSpPr>
        <p:sp>
          <p:nvSpPr>
            <p:cNvPr id="108" name="Google Shape;108;p2"/>
            <p:cNvSpPr/>
            <p:nvPr/>
          </p:nvSpPr>
          <p:spPr>
            <a:xfrm>
              <a:off x="5223492" y="2064014"/>
              <a:ext cx="511175" cy="444500"/>
            </a:xfrm>
            <a:custGeom>
              <a:rect b="b" l="l" r="r" t="t"/>
              <a:pathLst>
                <a:path extrusionOk="0" h="444500" w="511175">
                  <a:moveTo>
                    <a:pt x="510818" y="364439"/>
                  </a:moveTo>
                  <a:lnTo>
                    <a:pt x="508497" y="377852"/>
                  </a:lnTo>
                  <a:lnTo>
                    <a:pt x="501458" y="388952"/>
                  </a:lnTo>
                  <a:lnTo>
                    <a:pt x="490771" y="396610"/>
                  </a:lnTo>
                  <a:lnTo>
                    <a:pt x="477506" y="399699"/>
                  </a:lnTo>
                  <a:lnTo>
                    <a:pt x="33312" y="399699"/>
                  </a:lnTo>
                  <a:lnTo>
                    <a:pt x="0" y="364439"/>
                  </a:lnTo>
                  <a:lnTo>
                    <a:pt x="0" y="35259"/>
                  </a:lnTo>
                  <a:lnTo>
                    <a:pt x="2324" y="21845"/>
                  </a:lnTo>
                  <a:lnTo>
                    <a:pt x="9363" y="10743"/>
                  </a:lnTo>
                  <a:lnTo>
                    <a:pt x="20048" y="3084"/>
                  </a:lnTo>
                  <a:lnTo>
                    <a:pt x="33312" y="0"/>
                  </a:lnTo>
                  <a:lnTo>
                    <a:pt x="477506" y="0"/>
                  </a:lnTo>
                  <a:lnTo>
                    <a:pt x="510818" y="35259"/>
                  </a:lnTo>
                  <a:lnTo>
                    <a:pt x="510818" y="364439"/>
                  </a:lnTo>
                  <a:close/>
                </a:path>
                <a:path extrusionOk="0" h="444500" w="511175">
                  <a:moveTo>
                    <a:pt x="99933" y="444081"/>
                  </a:moveTo>
                  <a:lnTo>
                    <a:pt x="410882" y="444081"/>
                  </a:lnTo>
                </a:path>
                <a:path extrusionOk="0" h="444500" w="511175">
                  <a:moveTo>
                    <a:pt x="255407" y="399699"/>
                  </a:moveTo>
                  <a:lnTo>
                    <a:pt x="255407" y="444081"/>
                  </a:lnTo>
                </a:path>
                <a:path extrusionOk="0" h="444500" w="511175">
                  <a:moveTo>
                    <a:pt x="266493" y="355257"/>
                  </a:moveTo>
                  <a:lnTo>
                    <a:pt x="266493" y="361379"/>
                  </a:lnTo>
                  <a:lnTo>
                    <a:pt x="261530" y="366341"/>
                  </a:lnTo>
                  <a:lnTo>
                    <a:pt x="255407" y="366341"/>
                  </a:lnTo>
                  <a:lnTo>
                    <a:pt x="249285" y="366341"/>
                  </a:lnTo>
                  <a:lnTo>
                    <a:pt x="244321" y="361379"/>
                  </a:lnTo>
                  <a:lnTo>
                    <a:pt x="244321" y="355257"/>
                  </a:lnTo>
                  <a:lnTo>
                    <a:pt x="244321" y="349136"/>
                  </a:lnTo>
                  <a:lnTo>
                    <a:pt x="249285" y="344174"/>
                  </a:lnTo>
                  <a:lnTo>
                    <a:pt x="255407" y="344174"/>
                  </a:lnTo>
                  <a:lnTo>
                    <a:pt x="261530" y="344174"/>
                  </a:lnTo>
                  <a:lnTo>
                    <a:pt x="266493" y="349136"/>
                  </a:lnTo>
                  <a:lnTo>
                    <a:pt x="266493" y="355257"/>
                  </a:lnTo>
                  <a:close/>
                </a:path>
                <a:path extrusionOk="0" h="444500" w="511175">
                  <a:moveTo>
                    <a:pt x="0" y="310870"/>
                  </a:moveTo>
                  <a:lnTo>
                    <a:pt x="510818" y="310871"/>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pic>
          <p:nvPicPr>
            <p:cNvPr id="109" name="Google Shape;109;p2"/>
            <p:cNvPicPr preferRelativeResize="0"/>
            <p:nvPr/>
          </p:nvPicPr>
          <p:blipFill rotWithShape="1">
            <a:blip r:embed="rId6">
              <a:alphaModFix/>
            </a:blip>
            <a:srcRect b="0" l="0" r="0" t="0"/>
            <a:stretch/>
          </p:blipFill>
          <p:spPr>
            <a:xfrm>
              <a:off x="5356676" y="2093182"/>
              <a:ext cx="246366" cy="246243"/>
            </a:xfrm>
            <a:prstGeom prst="rect">
              <a:avLst/>
            </a:prstGeom>
            <a:noFill/>
            <a:ln>
              <a:noFill/>
            </a:ln>
          </p:spPr>
        </p:pic>
      </p:grpSp>
      <p:grpSp>
        <p:nvGrpSpPr>
          <p:cNvPr id="110" name="Google Shape;110;p2"/>
          <p:cNvGrpSpPr/>
          <p:nvPr/>
        </p:nvGrpSpPr>
        <p:grpSpPr>
          <a:xfrm>
            <a:off x="4764543" y="3286863"/>
            <a:ext cx="292724" cy="392074"/>
            <a:chOff x="5275217" y="3752830"/>
            <a:chExt cx="386027" cy="517044"/>
          </a:xfrm>
        </p:grpSpPr>
        <p:pic>
          <p:nvPicPr>
            <p:cNvPr id="111" name="Google Shape;111;p2"/>
            <p:cNvPicPr preferRelativeResize="0"/>
            <p:nvPr/>
          </p:nvPicPr>
          <p:blipFill rotWithShape="1">
            <a:blip r:embed="rId7">
              <a:alphaModFix/>
            </a:blip>
            <a:srcRect b="0" l="0" r="0" t="0"/>
            <a:stretch/>
          </p:blipFill>
          <p:spPr>
            <a:xfrm>
              <a:off x="5275217" y="4123954"/>
              <a:ext cx="145954" cy="145920"/>
            </a:xfrm>
            <a:prstGeom prst="rect">
              <a:avLst/>
            </a:prstGeom>
            <a:noFill/>
            <a:ln>
              <a:noFill/>
            </a:ln>
          </p:spPr>
        </p:pic>
        <p:sp>
          <p:nvSpPr>
            <p:cNvPr id="112" name="Google Shape;112;p2"/>
            <p:cNvSpPr/>
            <p:nvPr/>
          </p:nvSpPr>
          <p:spPr>
            <a:xfrm>
              <a:off x="5303740" y="3752830"/>
              <a:ext cx="357504" cy="511175"/>
            </a:xfrm>
            <a:custGeom>
              <a:rect b="b" l="l" r="r" t="t"/>
              <a:pathLst>
                <a:path extrusionOk="0" h="511175" w="357504">
                  <a:moveTo>
                    <a:pt x="66624" y="381661"/>
                  </a:moveTo>
                  <a:lnTo>
                    <a:pt x="66624" y="0"/>
                  </a:lnTo>
                  <a:lnTo>
                    <a:pt x="0" y="0"/>
                  </a:lnTo>
                </a:path>
                <a:path extrusionOk="0" h="511175" w="357504">
                  <a:moveTo>
                    <a:pt x="106892" y="466301"/>
                  </a:moveTo>
                  <a:lnTo>
                    <a:pt x="310949" y="466301"/>
                  </a:lnTo>
                  <a:lnTo>
                    <a:pt x="357304" y="510688"/>
                  </a:lnTo>
                </a:path>
                <a:path extrusionOk="0" h="511175" w="357504">
                  <a:moveTo>
                    <a:pt x="111076" y="222042"/>
                  </a:moveTo>
                  <a:lnTo>
                    <a:pt x="333175" y="222042"/>
                  </a:lnTo>
                  <a:lnTo>
                    <a:pt x="333175" y="421865"/>
                  </a:lnTo>
                  <a:lnTo>
                    <a:pt x="111076" y="421865"/>
                  </a:lnTo>
                  <a:lnTo>
                    <a:pt x="111076" y="222042"/>
                  </a:lnTo>
                  <a:close/>
                </a:path>
                <a:path extrusionOk="0" h="511175" w="357504">
                  <a:moveTo>
                    <a:pt x="111076" y="110994"/>
                  </a:moveTo>
                  <a:lnTo>
                    <a:pt x="266551" y="110994"/>
                  </a:lnTo>
                  <a:lnTo>
                    <a:pt x="266551" y="221988"/>
                  </a:lnTo>
                  <a:lnTo>
                    <a:pt x="111076" y="221988"/>
                  </a:lnTo>
                  <a:lnTo>
                    <a:pt x="111076" y="110994"/>
                  </a:lnTo>
                  <a:close/>
                </a:path>
                <a:path extrusionOk="0" h="511175" w="357504">
                  <a:moveTo>
                    <a:pt x="288723" y="377478"/>
                  </a:moveTo>
                  <a:lnTo>
                    <a:pt x="244325" y="377478"/>
                  </a:lnTo>
                </a:path>
                <a:path extrusionOk="0" h="511175" w="357504">
                  <a:moveTo>
                    <a:pt x="177701" y="177656"/>
                  </a:moveTo>
                  <a:lnTo>
                    <a:pt x="155474" y="177656"/>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sp>
        <p:nvSpPr>
          <p:cNvPr id="113" name="Google Shape;113;p2"/>
          <p:cNvSpPr/>
          <p:nvPr/>
        </p:nvSpPr>
        <p:spPr>
          <a:xfrm>
            <a:off x="4768991" y="4018224"/>
            <a:ext cx="280378" cy="280378"/>
          </a:xfrm>
          <a:custGeom>
            <a:rect b="b" l="l" r="r" t="t"/>
            <a:pathLst>
              <a:path extrusionOk="0" h="502920" w="502920">
                <a:moveTo>
                  <a:pt x="45720" y="53842"/>
                </a:moveTo>
                <a:lnTo>
                  <a:pt x="75437" y="21251"/>
                </a:lnTo>
                <a:lnTo>
                  <a:pt x="105155" y="4508"/>
                </a:lnTo>
                <a:lnTo>
                  <a:pt x="134873" y="0"/>
                </a:lnTo>
                <a:lnTo>
                  <a:pt x="164591" y="4113"/>
                </a:lnTo>
                <a:lnTo>
                  <a:pt x="194309" y="13233"/>
                </a:lnTo>
                <a:lnTo>
                  <a:pt x="224027" y="23749"/>
                </a:lnTo>
                <a:lnTo>
                  <a:pt x="253745" y="32045"/>
                </a:lnTo>
                <a:lnTo>
                  <a:pt x="283463" y="34509"/>
                </a:lnTo>
                <a:lnTo>
                  <a:pt x="313181" y="27528"/>
                </a:lnTo>
                <a:lnTo>
                  <a:pt x="342900" y="7487"/>
                </a:lnTo>
                <a:lnTo>
                  <a:pt x="307544" y="49439"/>
                </a:lnTo>
                <a:lnTo>
                  <a:pt x="273966" y="73463"/>
                </a:lnTo>
                <a:lnTo>
                  <a:pt x="241968" y="83172"/>
                </a:lnTo>
                <a:lnTo>
                  <a:pt x="211354" y="82179"/>
                </a:lnTo>
                <a:lnTo>
                  <a:pt x="181927" y="74098"/>
                </a:lnTo>
                <a:lnTo>
                  <a:pt x="153491" y="62543"/>
                </a:lnTo>
                <a:lnTo>
                  <a:pt x="125848" y="51126"/>
                </a:lnTo>
                <a:lnTo>
                  <a:pt x="98803" y="43461"/>
                </a:lnTo>
                <a:lnTo>
                  <a:pt x="72159" y="43162"/>
                </a:lnTo>
                <a:lnTo>
                  <a:pt x="45720" y="53842"/>
                </a:lnTo>
                <a:close/>
              </a:path>
              <a:path extrusionOk="0" h="502920" w="502920">
                <a:moveTo>
                  <a:pt x="152400" y="373374"/>
                </a:moveTo>
                <a:lnTo>
                  <a:pt x="182879" y="373374"/>
                </a:lnTo>
              </a:path>
              <a:path extrusionOk="0" h="502920" w="502920">
                <a:moveTo>
                  <a:pt x="152400" y="434334"/>
                </a:moveTo>
                <a:lnTo>
                  <a:pt x="182879" y="434334"/>
                </a:lnTo>
              </a:path>
              <a:path extrusionOk="0" h="502920" w="502920">
                <a:moveTo>
                  <a:pt x="281939" y="373374"/>
                </a:moveTo>
                <a:lnTo>
                  <a:pt x="320039" y="373374"/>
                </a:lnTo>
              </a:path>
              <a:path extrusionOk="0" h="502920" w="502920">
                <a:moveTo>
                  <a:pt x="281939" y="434334"/>
                </a:moveTo>
                <a:lnTo>
                  <a:pt x="320039" y="434334"/>
                </a:lnTo>
              </a:path>
              <a:path extrusionOk="0" h="502920" w="502920">
                <a:moveTo>
                  <a:pt x="419100" y="373374"/>
                </a:moveTo>
                <a:lnTo>
                  <a:pt x="449579" y="373374"/>
                </a:lnTo>
              </a:path>
              <a:path extrusionOk="0" h="502920" w="502920">
                <a:moveTo>
                  <a:pt x="419100" y="434334"/>
                </a:moveTo>
                <a:lnTo>
                  <a:pt x="449579" y="434334"/>
                </a:lnTo>
              </a:path>
              <a:path extrusionOk="0" h="502920" w="502920">
                <a:moveTo>
                  <a:pt x="0" y="502914"/>
                </a:moveTo>
                <a:lnTo>
                  <a:pt x="0" y="331337"/>
                </a:lnTo>
                <a:lnTo>
                  <a:pt x="31496" y="106674"/>
                </a:lnTo>
                <a:lnTo>
                  <a:pt x="83820" y="106674"/>
                </a:lnTo>
                <a:lnTo>
                  <a:pt x="125729" y="309874"/>
                </a:lnTo>
                <a:lnTo>
                  <a:pt x="240537" y="234817"/>
                </a:lnTo>
                <a:lnTo>
                  <a:pt x="240537" y="309874"/>
                </a:lnTo>
                <a:lnTo>
                  <a:pt x="372110" y="235325"/>
                </a:lnTo>
                <a:lnTo>
                  <a:pt x="372110" y="310382"/>
                </a:lnTo>
                <a:lnTo>
                  <a:pt x="502920" y="234817"/>
                </a:lnTo>
                <a:lnTo>
                  <a:pt x="502920" y="502914"/>
                </a:lnTo>
                <a:lnTo>
                  <a:pt x="272414" y="502914"/>
                </a:lnTo>
                <a:lnTo>
                  <a:pt x="0" y="502914"/>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14" name="Google Shape;114;p2"/>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t>‹#›</a:t>
            </a:fld>
            <a:endParaRPr/>
          </a:p>
        </p:txBody>
      </p:sp>
      <p:sp>
        <p:nvSpPr>
          <p:cNvPr id="115" name="Google Shape;115;p2"/>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116" name="Google Shape;116;p2"/>
          <p:cNvPicPr preferRelativeResize="0"/>
          <p:nvPr/>
        </p:nvPicPr>
        <p:blipFill rotWithShape="1">
          <a:blip r:embed="rId3">
            <a:alphaModFix/>
          </a:blip>
          <a:srcRect b="0" l="0" r="0" t="0"/>
          <a:stretch/>
        </p:blipFill>
        <p:spPr>
          <a:xfrm>
            <a:off x="2219003" y="705242"/>
            <a:ext cx="309787" cy="378923"/>
          </a:xfrm>
          <a:prstGeom prst="rect">
            <a:avLst/>
          </a:prstGeom>
          <a:noFill/>
          <a:ln>
            <a:noFill/>
          </a:ln>
        </p:spPr>
      </p:pic>
      <p:sp>
        <p:nvSpPr>
          <p:cNvPr id="117" name="Google Shape;117;p2"/>
          <p:cNvSpPr txBox="1"/>
          <p:nvPr/>
        </p:nvSpPr>
        <p:spPr>
          <a:xfrm>
            <a:off x="5168348" y="1882490"/>
            <a:ext cx="3510300" cy="695042"/>
          </a:xfrm>
          <a:prstGeom prst="rect">
            <a:avLst/>
          </a:prstGeom>
          <a:noFill/>
          <a:ln>
            <a:noFill/>
          </a:ln>
        </p:spPr>
        <p:txBody>
          <a:bodyPr anchorCtr="0" anchor="t" bIns="22850" lIns="45725" spcFirstLastPara="1" rIns="45725" wrap="square" tIns="22850">
            <a:spAutoFit/>
          </a:bodyPr>
          <a:lstStyle/>
          <a:p>
            <a:pPr indent="0" lvl="0" marL="12700" marR="0" rtl="0" algn="l">
              <a:lnSpc>
                <a:spcPct val="100000"/>
              </a:lnSpc>
              <a:spcBef>
                <a:spcPts val="0"/>
              </a:spcBef>
              <a:spcAft>
                <a:spcPts val="0"/>
              </a:spcAft>
              <a:buClr>
                <a:srgbClr val="000000"/>
              </a:buClr>
              <a:buSzPts val="500"/>
              <a:buFont typeface="Arial"/>
              <a:buNone/>
            </a:pPr>
            <a:r>
              <a:rPr b="1" i="0" lang="en" sz="800" u="none" cap="none" strike="noStrike">
                <a:solidFill>
                  <a:srgbClr val="18518E"/>
                </a:solidFill>
                <a:latin typeface="Arial"/>
                <a:ea typeface="Arial"/>
                <a:cs typeface="Arial"/>
                <a:sym typeface="Arial"/>
              </a:rPr>
              <a:t>School Board Member</a:t>
            </a:r>
            <a:endParaRPr b="0" i="0" sz="800" u="none" cap="none" strike="noStrike">
              <a:solidFill>
                <a:srgbClr val="18518E"/>
              </a:solidFill>
              <a:latin typeface="Arial"/>
              <a:ea typeface="Arial"/>
              <a:cs typeface="Arial"/>
              <a:sym typeface="Arial"/>
            </a:endParaRPr>
          </a:p>
          <a:p>
            <a:pPr indent="0" lvl="0" marL="12700" marR="0" rtl="0" algn="l">
              <a:lnSpc>
                <a:spcPct val="100000"/>
              </a:lnSpc>
              <a:spcBef>
                <a:spcPts val="100"/>
              </a:spcBef>
              <a:spcAft>
                <a:spcPts val="0"/>
              </a:spcAft>
              <a:buClr>
                <a:srgbClr val="000000"/>
              </a:buClr>
              <a:buSzPts val="500"/>
              <a:buFont typeface="Arial"/>
              <a:buNone/>
            </a:pPr>
            <a:r>
              <a:rPr b="0" i="1" lang="en" sz="500" u="none" cap="none" strike="noStrike">
                <a:solidFill>
                  <a:srgbClr val="000000"/>
                </a:solidFill>
                <a:latin typeface="Arial"/>
                <a:ea typeface="Arial"/>
                <a:cs typeface="Arial"/>
                <a:sym typeface="Arial"/>
              </a:rPr>
              <a:t>"I want to support initiatives that improve school safety and meet state mandates without draining resources or creating controversy."</a:t>
            </a:r>
            <a:endParaRPr b="0" i="0" sz="700" u="none" cap="none" strike="noStrike">
              <a:solidFill>
                <a:srgbClr val="000000"/>
              </a:solidFill>
              <a:latin typeface="Arial"/>
              <a:ea typeface="Arial"/>
              <a:cs typeface="Arial"/>
              <a:sym typeface="Arial"/>
            </a:endParaRPr>
          </a:p>
          <a:p>
            <a:pPr indent="-95250" lvl="0" marL="101600" marR="0" rtl="0" algn="l">
              <a:lnSpc>
                <a:spcPct val="100000"/>
              </a:lnSpc>
              <a:spcBef>
                <a:spcPts val="200"/>
              </a:spcBef>
              <a:spcAft>
                <a:spcPts val="0"/>
              </a:spcAft>
              <a:buClr>
                <a:srgbClr val="E22C91"/>
              </a:buClr>
              <a:buSzPts val="500"/>
              <a:buFont typeface="Noto Sans Symbols"/>
              <a:buChar char="▪"/>
            </a:pPr>
            <a:r>
              <a:rPr b="0" i="0" lang="en" sz="500" u="none" cap="none" strike="noStrike">
                <a:solidFill>
                  <a:srgbClr val="000000"/>
                </a:solidFill>
                <a:latin typeface="Arial"/>
                <a:ea typeface="Arial"/>
                <a:cs typeface="Arial"/>
                <a:sym typeface="Arial"/>
              </a:rPr>
              <a:t>Needs a reliable, redundant emergency backup communication solution that works in adverse conditions such as power or internet outages.</a:t>
            </a:r>
            <a:endParaRPr b="0" i="0" sz="700" u="none" cap="none" strike="noStrike">
              <a:solidFill>
                <a:srgbClr val="000000"/>
              </a:solidFill>
              <a:latin typeface="Arial"/>
              <a:ea typeface="Arial"/>
              <a:cs typeface="Arial"/>
              <a:sym typeface="Arial"/>
            </a:endParaRPr>
          </a:p>
          <a:p>
            <a:pPr indent="-95250" lvl="0" marL="101600" marR="0" rtl="0" algn="l">
              <a:lnSpc>
                <a:spcPct val="100000"/>
              </a:lnSpc>
              <a:spcBef>
                <a:spcPts val="200"/>
              </a:spcBef>
              <a:spcAft>
                <a:spcPts val="0"/>
              </a:spcAft>
              <a:buClr>
                <a:srgbClr val="E22C91"/>
              </a:buClr>
              <a:buSzPts val="500"/>
              <a:buFont typeface="Noto Sans Symbols"/>
              <a:buChar char="▪"/>
            </a:pPr>
            <a:r>
              <a:rPr b="0" i="0" lang="en" sz="500" u="none" cap="none" strike="noStrike">
                <a:solidFill>
                  <a:srgbClr val="000000"/>
                </a:solidFill>
                <a:latin typeface="Arial"/>
                <a:ea typeface="Arial"/>
                <a:cs typeface="Arial"/>
                <a:sym typeface="Arial"/>
              </a:rPr>
              <a:t>Cost-effective and compliant, with phone, text, email, and Wi-Fi hotspot features that deliver strong value without expensive infrastructure changes.</a:t>
            </a:r>
            <a:endParaRPr b="0" i="0" sz="700" u="none" cap="none" strike="noStrike">
              <a:solidFill>
                <a:srgbClr val="000000"/>
              </a:solidFill>
              <a:latin typeface="Arial"/>
              <a:ea typeface="Arial"/>
              <a:cs typeface="Arial"/>
              <a:sym typeface="Arial"/>
            </a:endParaRPr>
          </a:p>
        </p:txBody>
      </p:sp>
      <p:pic>
        <p:nvPicPr>
          <p:cNvPr id="118" name="Google Shape;118;p2"/>
          <p:cNvPicPr preferRelativeResize="0"/>
          <p:nvPr/>
        </p:nvPicPr>
        <p:blipFill rotWithShape="1">
          <a:blip r:embed="rId3">
            <a:alphaModFix/>
          </a:blip>
          <a:srcRect b="0" l="0" r="0" t="0"/>
          <a:stretch/>
        </p:blipFill>
        <p:spPr>
          <a:xfrm>
            <a:off x="2223034" y="1609804"/>
            <a:ext cx="309787" cy="378923"/>
          </a:xfrm>
          <a:prstGeom prst="rect">
            <a:avLst/>
          </a:prstGeom>
          <a:noFill/>
          <a:ln>
            <a:noFill/>
          </a:ln>
        </p:spPr>
      </p:pic>
      <p:sp>
        <p:nvSpPr>
          <p:cNvPr id="119" name="Google Shape;119;p2"/>
          <p:cNvSpPr/>
          <p:nvPr/>
        </p:nvSpPr>
        <p:spPr>
          <a:xfrm>
            <a:off x="291940" y="3787163"/>
            <a:ext cx="4272884" cy="684846"/>
          </a:xfrm>
          <a:prstGeom prst="roundRect">
            <a:avLst>
              <a:gd fmla="val 8364"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120" name="Google Shape;120;p2"/>
          <p:cNvPicPr preferRelativeResize="0"/>
          <p:nvPr/>
        </p:nvPicPr>
        <p:blipFill rotWithShape="1">
          <a:blip r:embed="rId8">
            <a:alphaModFix/>
          </a:blip>
          <a:srcRect b="0" l="0" r="0" t="0"/>
          <a:stretch/>
        </p:blipFill>
        <p:spPr>
          <a:xfrm>
            <a:off x="219250" y="4510634"/>
            <a:ext cx="1256028" cy="447832"/>
          </a:xfrm>
          <a:prstGeom prst="rect">
            <a:avLst/>
          </a:prstGeom>
          <a:noFill/>
          <a:ln>
            <a:noFill/>
          </a:ln>
        </p:spPr>
      </p:pic>
      <p:sp>
        <p:nvSpPr>
          <p:cNvPr id="121" name="Google Shape;121;p2"/>
          <p:cNvSpPr txBox="1"/>
          <p:nvPr/>
        </p:nvSpPr>
        <p:spPr>
          <a:xfrm>
            <a:off x="291958" y="2108939"/>
            <a:ext cx="1432372" cy="1127873"/>
          </a:xfrm>
          <a:prstGeom prst="rect">
            <a:avLst/>
          </a:prstGeom>
          <a:noFill/>
          <a:ln>
            <a:noFill/>
          </a:ln>
        </p:spPr>
        <p:txBody>
          <a:bodyPr anchorCtr="0" anchor="t" bIns="0" lIns="0" spcFirstLastPara="1" rIns="0" wrap="square" tIns="9525">
            <a:spAutoFit/>
          </a:bodyPr>
          <a:lstStyle/>
          <a:p>
            <a:pPr indent="0" lvl="0" marL="12700" marR="0" rtl="0" algn="l">
              <a:lnSpc>
                <a:spcPct val="100000"/>
              </a:lnSpc>
              <a:spcBef>
                <a:spcPts val="100"/>
              </a:spcBef>
              <a:spcAft>
                <a:spcPts val="0"/>
              </a:spcAft>
              <a:buClr>
                <a:srgbClr val="000000"/>
              </a:buClr>
              <a:buSzPts val="600"/>
              <a:buFont typeface="Arial"/>
              <a:buNone/>
            </a:pPr>
            <a:r>
              <a:rPr b="0" i="0" lang="en" sz="600" u="none" cap="none" strike="noStrike">
                <a:solidFill>
                  <a:srgbClr val="000000"/>
                </a:solidFill>
                <a:latin typeface="Arial"/>
                <a:ea typeface="Arial"/>
                <a:cs typeface="Arial"/>
                <a:sym typeface="Arial"/>
              </a:rPr>
              <a:t>Additional features:</a:t>
            </a:r>
            <a:endParaRPr b="0" i="0" sz="700" u="none" cap="none" strike="noStrike">
              <a:solidFill>
                <a:srgbClr val="000000"/>
              </a:solidFill>
              <a:latin typeface="Arial"/>
              <a:ea typeface="Arial"/>
              <a:cs typeface="Arial"/>
              <a:sym typeface="Arial"/>
            </a:endParaRPr>
          </a:p>
          <a:p>
            <a:pPr indent="-127000" lvl="0" marL="139700" marR="0" rtl="0" algn="l">
              <a:lnSpc>
                <a:spcPct val="100000"/>
              </a:lnSpc>
              <a:spcBef>
                <a:spcPts val="100"/>
              </a:spcBef>
              <a:spcAft>
                <a:spcPts val="0"/>
              </a:spcAft>
              <a:buClr>
                <a:srgbClr val="000000"/>
              </a:buClr>
              <a:buSzPts val="600"/>
              <a:buFont typeface="Arial"/>
              <a:buChar char="•"/>
            </a:pPr>
            <a:r>
              <a:rPr b="0" i="0" lang="en" sz="600" u="none" cap="none" strike="noStrike">
                <a:solidFill>
                  <a:srgbClr val="000000"/>
                </a:solidFill>
                <a:latin typeface="Arial"/>
                <a:ea typeface="Arial"/>
                <a:cs typeface="Arial"/>
                <a:sym typeface="Arial"/>
              </a:rPr>
              <a:t>Built-in 2000mAh battery back up provides up to 8 hours of standby or 3 hours or run time.</a:t>
            </a:r>
            <a:endParaRPr b="0" i="0" sz="700" u="none" cap="none" strike="noStrike">
              <a:solidFill>
                <a:srgbClr val="000000"/>
              </a:solidFill>
              <a:latin typeface="Arial"/>
              <a:ea typeface="Arial"/>
              <a:cs typeface="Arial"/>
              <a:sym typeface="Arial"/>
            </a:endParaRPr>
          </a:p>
          <a:p>
            <a:pPr indent="-127000" lvl="0" marL="139700" marR="0" rtl="0" algn="l">
              <a:lnSpc>
                <a:spcPct val="100000"/>
              </a:lnSpc>
              <a:spcBef>
                <a:spcPts val="100"/>
              </a:spcBef>
              <a:spcAft>
                <a:spcPts val="0"/>
              </a:spcAft>
              <a:buClr>
                <a:srgbClr val="000000"/>
              </a:buClr>
              <a:buSzPts val="600"/>
              <a:buFont typeface="Arial"/>
              <a:buChar char="•"/>
            </a:pPr>
            <a:r>
              <a:rPr b="0" i="0" lang="en" sz="600" u="none" cap="none" strike="noStrike">
                <a:solidFill>
                  <a:srgbClr val="000000"/>
                </a:solidFill>
                <a:latin typeface="Arial"/>
                <a:ea typeface="Arial"/>
                <a:cs typeface="Arial"/>
                <a:sym typeface="Arial"/>
              </a:rPr>
              <a:t>Android powered</a:t>
            </a:r>
            <a:endParaRPr b="0" i="0" sz="700" u="none" cap="none" strike="noStrike">
              <a:solidFill>
                <a:srgbClr val="000000"/>
              </a:solidFill>
              <a:latin typeface="Arial"/>
              <a:ea typeface="Arial"/>
              <a:cs typeface="Arial"/>
              <a:sym typeface="Arial"/>
            </a:endParaRPr>
          </a:p>
          <a:p>
            <a:pPr indent="-127000" lvl="0" marL="139700" marR="0" rtl="0" algn="l">
              <a:lnSpc>
                <a:spcPct val="100000"/>
              </a:lnSpc>
              <a:spcBef>
                <a:spcPts val="100"/>
              </a:spcBef>
              <a:spcAft>
                <a:spcPts val="0"/>
              </a:spcAft>
              <a:buClr>
                <a:srgbClr val="000000"/>
              </a:buClr>
              <a:buSzPts val="600"/>
              <a:buFont typeface="Arial"/>
              <a:buChar char="•"/>
            </a:pPr>
            <a:r>
              <a:rPr b="0" i="0" lang="en" sz="600" u="none" cap="none" strike="noStrike">
                <a:solidFill>
                  <a:srgbClr val="000000"/>
                </a:solidFill>
                <a:latin typeface="Arial"/>
                <a:ea typeface="Arial"/>
                <a:cs typeface="Arial"/>
                <a:sym typeface="Arial"/>
              </a:rPr>
              <a:t>Interactive Interface – 7-inch High-resolution color touch screen</a:t>
            </a:r>
            <a:endParaRPr b="0" i="0" sz="700" u="none" cap="none" strike="noStrike">
              <a:solidFill>
                <a:srgbClr val="000000"/>
              </a:solidFill>
              <a:latin typeface="Arial"/>
              <a:ea typeface="Arial"/>
              <a:cs typeface="Arial"/>
              <a:sym typeface="Arial"/>
            </a:endParaRPr>
          </a:p>
          <a:p>
            <a:pPr indent="-127000" lvl="0" marL="139700" marR="0" rtl="0" algn="l">
              <a:lnSpc>
                <a:spcPct val="100000"/>
              </a:lnSpc>
              <a:spcBef>
                <a:spcPts val="100"/>
              </a:spcBef>
              <a:spcAft>
                <a:spcPts val="0"/>
              </a:spcAft>
              <a:buClr>
                <a:srgbClr val="000000"/>
              </a:buClr>
              <a:buSzPts val="600"/>
              <a:buFont typeface="Arial"/>
              <a:buChar char="•"/>
            </a:pPr>
            <a:r>
              <a:rPr b="0" i="0" lang="en" sz="600" u="none" cap="none" strike="noStrike">
                <a:solidFill>
                  <a:srgbClr val="000000"/>
                </a:solidFill>
                <a:latin typeface="Arial"/>
                <a:ea typeface="Arial"/>
                <a:cs typeface="Arial"/>
                <a:sym typeface="Arial"/>
              </a:rPr>
              <a:t>Bluetooth 5.0</a:t>
            </a:r>
            <a:endParaRPr b="0" i="0" sz="700" u="none" cap="none" strike="noStrike">
              <a:solidFill>
                <a:srgbClr val="000000"/>
              </a:solidFill>
              <a:latin typeface="Arial"/>
              <a:ea typeface="Arial"/>
              <a:cs typeface="Arial"/>
              <a:sym typeface="Arial"/>
            </a:endParaRPr>
          </a:p>
          <a:p>
            <a:pPr indent="-127000" lvl="0" marL="139700" marR="0" rtl="0" algn="l">
              <a:lnSpc>
                <a:spcPct val="100000"/>
              </a:lnSpc>
              <a:spcBef>
                <a:spcPts val="100"/>
              </a:spcBef>
              <a:spcAft>
                <a:spcPts val="0"/>
              </a:spcAft>
              <a:buClr>
                <a:srgbClr val="000000"/>
              </a:buClr>
              <a:buSzPts val="600"/>
              <a:buFont typeface="Arial"/>
              <a:buChar char="•"/>
            </a:pPr>
            <a:r>
              <a:rPr b="0" i="0" lang="en" sz="600" u="none" cap="none" strike="noStrike">
                <a:solidFill>
                  <a:srgbClr val="000000"/>
                </a:solidFill>
                <a:latin typeface="Arial"/>
                <a:ea typeface="Arial"/>
                <a:cs typeface="Arial"/>
                <a:sym typeface="Arial"/>
              </a:rPr>
              <a:t>Native phone directory</a:t>
            </a:r>
            <a:endParaRPr b="0" i="0" sz="700" u="none" cap="none" strike="noStrike">
              <a:solidFill>
                <a:srgbClr val="000000"/>
              </a:solidFill>
              <a:latin typeface="Arial"/>
              <a:ea typeface="Arial"/>
              <a:cs typeface="Arial"/>
              <a:sym typeface="Arial"/>
            </a:endParaRPr>
          </a:p>
          <a:p>
            <a:pPr indent="-127000" lvl="0" marL="139700" marR="0" rtl="0" algn="l">
              <a:lnSpc>
                <a:spcPct val="100000"/>
              </a:lnSpc>
              <a:spcBef>
                <a:spcPts val="100"/>
              </a:spcBef>
              <a:spcAft>
                <a:spcPts val="0"/>
              </a:spcAft>
              <a:buClr>
                <a:srgbClr val="000000"/>
              </a:buClr>
              <a:buSzPts val="600"/>
              <a:buFont typeface="Arial"/>
              <a:buChar char="•"/>
            </a:pPr>
            <a:r>
              <a:rPr b="0" i="0" lang="en" sz="600" u="none" cap="none" strike="noStrike">
                <a:solidFill>
                  <a:srgbClr val="000000"/>
                </a:solidFill>
                <a:latin typeface="Arial"/>
                <a:ea typeface="Arial"/>
                <a:cs typeface="Arial"/>
                <a:sym typeface="Arial"/>
              </a:rPr>
              <a:t>Remote Mobile Device Management</a:t>
            </a:r>
            <a:endParaRPr b="0" i="0" sz="700" u="none" cap="none" strike="noStrike">
              <a:solidFill>
                <a:srgbClr val="000000"/>
              </a:solidFill>
              <a:latin typeface="Arial"/>
              <a:ea typeface="Arial"/>
              <a:cs typeface="Arial"/>
              <a:sym typeface="Arial"/>
            </a:endParaRPr>
          </a:p>
          <a:p>
            <a:pPr indent="-88900" lvl="0" marL="139700" marR="0" rtl="0" algn="l">
              <a:lnSpc>
                <a:spcPct val="100000"/>
              </a:lnSpc>
              <a:spcBef>
                <a:spcPts val="100"/>
              </a:spcBef>
              <a:spcAft>
                <a:spcPts val="0"/>
              </a:spcAft>
              <a:buClr>
                <a:srgbClr val="000000"/>
              </a:buClr>
              <a:buSzPts val="600"/>
              <a:buFont typeface="Arial"/>
              <a:buNone/>
            </a:pPr>
            <a:r>
              <a:t/>
            </a:r>
            <a:endParaRPr b="0" i="0" sz="600" u="none" cap="none" strike="noStrike">
              <a:solidFill>
                <a:srgbClr val="000000"/>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5" name="Shape 125"/>
        <p:cNvGrpSpPr/>
        <p:nvPr/>
      </p:nvGrpSpPr>
      <p:grpSpPr>
        <a:xfrm>
          <a:off x="0" y="0"/>
          <a:ext cx="0" cy="0"/>
          <a:chOff x="0" y="0"/>
          <a:chExt cx="0" cy="0"/>
        </a:xfrm>
      </p:grpSpPr>
      <p:graphicFrame>
        <p:nvGraphicFramePr>
          <p:cNvPr id="126" name="Google Shape;126;p3"/>
          <p:cNvGraphicFramePr/>
          <p:nvPr/>
        </p:nvGraphicFramePr>
        <p:xfrm>
          <a:off x="356031" y="831523"/>
          <a:ext cx="3000000" cy="3000000"/>
        </p:xfrm>
        <a:graphic>
          <a:graphicData uri="http://schemas.openxmlformats.org/drawingml/2006/table">
            <a:tbl>
              <a:tblPr bandRow="1" firstRow="1">
                <a:noFill/>
                <a:tableStyleId>{27C2C208-9A5B-4B15-AEAA-AF2A8A664D0D}</a:tableStyleId>
              </a:tblPr>
              <a:tblGrid>
                <a:gridCol w="871325"/>
                <a:gridCol w="3176125"/>
              </a:tblGrid>
              <a:tr h="19505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50800" marR="0" rtl="0" algn="l">
                        <a:lnSpc>
                          <a:spcPct val="68333"/>
                        </a:lnSpc>
                        <a:spcBef>
                          <a:spcPts val="0"/>
                        </a:spcBef>
                        <a:spcAft>
                          <a:spcPts val="0"/>
                        </a:spcAft>
                        <a:buClr>
                          <a:srgbClr val="000000"/>
                        </a:buClr>
                        <a:buSzPts val="800"/>
                        <a:buFont typeface="Arial"/>
                        <a:buNone/>
                      </a:pPr>
                      <a:r>
                        <a:rPr b="1" lang="en" sz="800" u="none" cap="none" strike="noStrike">
                          <a:solidFill>
                            <a:srgbClr val="E10074"/>
                          </a:solidFill>
                          <a:latin typeface="Arial"/>
                          <a:ea typeface="Arial"/>
                          <a:cs typeface="Arial"/>
                          <a:sym typeface="Arial"/>
                        </a:rPr>
                        <a:t>Awareness of Next-Generation Emergency Communication</a:t>
                      </a:r>
                      <a:endParaRPr b="1" sz="800" u="none" cap="none" strike="noStrike">
                        <a:solidFill>
                          <a:srgbClr val="E10074"/>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65750">
                <a:tc>
                  <a:txBody>
                    <a:bodyPr/>
                    <a:lstStyle/>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Persona</a:t>
                      </a:r>
                      <a:endParaRPr sz="700" u="none" cap="none" strike="noStrike">
                        <a:solidFill>
                          <a:srgbClr val="18518E"/>
                        </a:solidFill>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76200" marR="0" rtl="0" algn="l">
                        <a:lnSpc>
                          <a:spcPct val="100000"/>
                        </a:lnSpc>
                        <a:spcBef>
                          <a:spcPts val="0"/>
                        </a:spcBef>
                        <a:spcAft>
                          <a:spcPts val="0"/>
                        </a:spcAft>
                        <a:buClr>
                          <a:srgbClr val="000000"/>
                        </a:buClr>
                        <a:buSzPts val="700"/>
                        <a:buFont typeface="Arial"/>
                        <a:buNone/>
                      </a:pPr>
                      <a:r>
                        <a:rPr b="1" lang="en" sz="650" u="none" cap="none" strike="noStrike">
                          <a:latin typeface="Arial"/>
                          <a:ea typeface="Arial"/>
                          <a:cs typeface="Arial"/>
                          <a:sym typeface="Arial"/>
                        </a:rPr>
                        <a:t>Superintendent</a:t>
                      </a:r>
                      <a:endParaRPr b="1" sz="650" u="none" cap="none" strike="noStrike">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597700">
                <a:tc>
                  <a:txBody>
                    <a:bodyPr/>
                    <a:lstStyle/>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Conversation</a:t>
                      </a:r>
                      <a:endParaRPr sz="7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starter</a:t>
                      </a:r>
                      <a:endParaRPr sz="700" u="none" cap="none" strike="noStrike">
                        <a:solidFill>
                          <a:srgbClr val="18518E"/>
                        </a:solidFill>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76200" marR="0" rtl="0" algn="l">
                        <a:lnSpc>
                          <a:spcPct val="100000"/>
                        </a:lnSpc>
                        <a:spcBef>
                          <a:spcPts val="0"/>
                        </a:spcBef>
                        <a:spcAft>
                          <a:spcPts val="0"/>
                        </a:spcAft>
                        <a:buClr>
                          <a:srgbClr val="000000"/>
                        </a:buClr>
                        <a:buSzPts val="700"/>
                        <a:buFont typeface="Arial"/>
                        <a:buNone/>
                      </a:pPr>
                      <a:r>
                        <a:rPr lang="en" sz="650" u="none" cap="none" strike="noStrike">
                          <a:latin typeface="Arial"/>
                          <a:ea typeface="Arial"/>
                          <a:cs typeface="Arial"/>
                          <a:sym typeface="Arial"/>
                        </a:rPr>
                        <a:t>I know many districts are concerned about the front office, or even the nurse losing communication capabilities during a power outage or network failure. If your main phone system goes down, how will </a:t>
                      </a:r>
                      <a:r>
                        <a:rPr lang="en" sz="650"/>
                        <a:t>your staff communicate </a:t>
                      </a:r>
                      <a:r>
                        <a:rPr lang="en" sz="650" u="none" cap="none" strike="noStrike">
                          <a:latin typeface="Arial"/>
                          <a:ea typeface="Arial"/>
                          <a:cs typeface="Arial"/>
                          <a:sym typeface="Arial"/>
                        </a:rPr>
                        <a:t> with parents or </a:t>
                      </a:r>
                      <a:r>
                        <a:rPr lang="en" sz="650"/>
                        <a:t>first</a:t>
                      </a:r>
                      <a:r>
                        <a:rPr lang="en" sz="650" u="none" cap="none" strike="noStrike">
                          <a:latin typeface="Arial"/>
                          <a:ea typeface="Arial"/>
                          <a:cs typeface="Arial"/>
                          <a:sym typeface="Arial"/>
                        </a:rPr>
                        <a:t> responders? </a:t>
                      </a:r>
                      <a:endParaRPr sz="650" u="none" cap="none" strike="noStrike">
                        <a:latin typeface="Arial"/>
                        <a:ea typeface="Arial"/>
                        <a:cs typeface="Arial"/>
                        <a:sym typeface="Arial"/>
                      </a:endParaRPr>
                    </a:p>
                  </a:txBody>
                  <a:tcPr marT="833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5487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700" u="none" cap="none" strike="noStrike">
                        <a:solidFill>
                          <a:srgbClr val="18518E"/>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700"/>
                        <a:buFont typeface="Arial"/>
                        <a:buNone/>
                      </a:pPr>
                      <a:r>
                        <a:t/>
                      </a:r>
                      <a:endParaRPr sz="7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Response</a:t>
                      </a:r>
                      <a:endParaRPr sz="7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76200" marR="76200" rtl="0" algn="l">
                        <a:lnSpc>
                          <a:spcPct val="100000"/>
                        </a:lnSpc>
                        <a:spcBef>
                          <a:spcPts val="0"/>
                        </a:spcBef>
                        <a:spcAft>
                          <a:spcPts val="0"/>
                        </a:spcAft>
                        <a:buClr>
                          <a:srgbClr val="000000"/>
                        </a:buClr>
                        <a:buSzPts val="700"/>
                        <a:buFont typeface="Arial"/>
                        <a:buNone/>
                      </a:pPr>
                      <a:r>
                        <a:rPr lang="en" sz="650" u="none" cap="none" strike="noStrike">
                          <a:latin typeface="Arial"/>
                          <a:ea typeface="Arial"/>
                          <a:cs typeface="Arial"/>
                          <a:sym typeface="Arial"/>
                        </a:rPr>
                        <a:t>The School </a:t>
                      </a:r>
                      <a:r>
                        <a:rPr lang="en" sz="650"/>
                        <a:t>Safety</a:t>
                      </a:r>
                      <a:r>
                        <a:rPr lang="en" sz="650" u="none" cap="none" strike="noStrike">
                          <a:latin typeface="Arial"/>
                          <a:ea typeface="Arial"/>
                          <a:cs typeface="Arial"/>
                          <a:sym typeface="Arial"/>
                        </a:rPr>
                        <a:t> Communication Hub can serve as your primary phone line or as a reliable, redundant backup — whenever your internet or power goes out. It runs on a secure cellular connection with built-in battery backup and includes a Wi-Fi hotspot, giving the front office or nurse the ability to call parents, contact </a:t>
                      </a:r>
                      <a:r>
                        <a:rPr lang="en" sz="650"/>
                        <a:t>first </a:t>
                      </a:r>
                      <a:r>
                        <a:rPr lang="en" sz="650" u="none" cap="none" strike="noStrike">
                          <a:latin typeface="Arial"/>
                          <a:ea typeface="Arial"/>
                          <a:cs typeface="Arial"/>
                          <a:sym typeface="Arial"/>
                        </a:rPr>
                        <a:t> responders, send texts or emails, and stay connected without costly infrastructure changes.</a:t>
                      </a:r>
                      <a:endParaRPr sz="650" u="none" cap="none" strike="noStrike">
                        <a:latin typeface="Arial"/>
                        <a:ea typeface="Arial"/>
                        <a:cs typeface="Arial"/>
                        <a:sym typeface="Arial"/>
                      </a:endParaRPr>
                    </a:p>
                  </a:txBody>
                  <a:tcPr marT="304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27" name="Google Shape;127;p3"/>
          <p:cNvGrpSpPr/>
          <p:nvPr/>
        </p:nvGrpSpPr>
        <p:grpSpPr>
          <a:xfrm>
            <a:off x="360382" y="665359"/>
            <a:ext cx="383266" cy="349892"/>
            <a:chOff x="2748889" y="1513487"/>
            <a:chExt cx="766532" cy="699784"/>
          </a:xfrm>
        </p:grpSpPr>
        <p:sp>
          <p:nvSpPr>
            <p:cNvPr id="128" name="Google Shape;128;p3"/>
            <p:cNvSpPr/>
            <p:nvPr/>
          </p:nvSpPr>
          <p:spPr>
            <a:xfrm>
              <a:off x="2748889" y="151348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29" name="Google Shape;129;p3"/>
            <p:cNvSpPr/>
            <p:nvPr/>
          </p:nvSpPr>
          <p:spPr>
            <a:xfrm>
              <a:off x="3115371" y="1813221"/>
              <a:ext cx="400050" cy="400050"/>
            </a:xfrm>
            <a:custGeom>
              <a:rect b="b" l="l" r="r" t="t"/>
              <a:pathLst>
                <a:path extrusionOk="0" h="266700" w="266700">
                  <a:moveTo>
                    <a:pt x="0" y="177601"/>
                  </a:moveTo>
                  <a:lnTo>
                    <a:pt x="122162" y="177601"/>
                  </a:lnTo>
                  <a:lnTo>
                    <a:pt x="222098" y="266425"/>
                  </a:lnTo>
                  <a:lnTo>
                    <a:pt x="222098"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aphicFrame>
        <p:nvGraphicFramePr>
          <p:cNvPr id="130" name="Google Shape;130;p3"/>
          <p:cNvGraphicFramePr/>
          <p:nvPr/>
        </p:nvGraphicFramePr>
        <p:xfrm>
          <a:off x="4604496" y="836193"/>
          <a:ext cx="3000000" cy="3000000"/>
        </p:xfrm>
        <a:graphic>
          <a:graphicData uri="http://schemas.openxmlformats.org/drawingml/2006/table">
            <a:tbl>
              <a:tblPr bandRow="1" firstRow="1">
                <a:noFill/>
                <a:tableStyleId>{27C2C208-9A5B-4B15-AEAA-AF2A8A664D0D}</a:tableStyleId>
              </a:tblPr>
              <a:tblGrid>
                <a:gridCol w="801875"/>
                <a:gridCol w="3324700"/>
              </a:tblGrid>
              <a:tr h="19377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25400" marR="0" rtl="0" algn="l">
                        <a:lnSpc>
                          <a:spcPct val="68333"/>
                        </a:lnSpc>
                        <a:spcBef>
                          <a:spcPts val="0"/>
                        </a:spcBef>
                        <a:spcAft>
                          <a:spcPts val="0"/>
                        </a:spcAft>
                        <a:buClr>
                          <a:srgbClr val="000000"/>
                        </a:buClr>
                        <a:buSzPts val="800"/>
                        <a:buFont typeface="Arial"/>
                        <a:buNone/>
                      </a:pPr>
                      <a:r>
                        <a:rPr b="1" lang="en" sz="800" u="none" cap="none" strike="noStrike">
                          <a:solidFill>
                            <a:srgbClr val="E10074"/>
                          </a:solidFill>
                          <a:latin typeface="Arial"/>
                          <a:ea typeface="Arial"/>
                          <a:cs typeface="Arial"/>
                          <a:sym typeface="Arial"/>
                        </a:rPr>
                        <a:t>Maximizing Value in School Safety Communication</a:t>
                      </a:r>
                      <a:endParaRPr b="1" sz="800" u="none" cap="none" strike="noStrike">
                        <a:solidFill>
                          <a:srgbClr val="E10074"/>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68100">
                <a:tc>
                  <a:txBody>
                    <a:bodyPr/>
                    <a:lstStyle/>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Persona</a:t>
                      </a:r>
                      <a:endParaRPr sz="700" u="none" cap="none" strike="noStrike">
                        <a:solidFill>
                          <a:srgbClr val="18518E"/>
                        </a:solidFill>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50800" marR="0" rtl="0" algn="l">
                        <a:lnSpc>
                          <a:spcPct val="100000"/>
                        </a:lnSpc>
                        <a:spcBef>
                          <a:spcPts val="0"/>
                        </a:spcBef>
                        <a:spcAft>
                          <a:spcPts val="0"/>
                        </a:spcAft>
                        <a:buClr>
                          <a:srgbClr val="000000"/>
                        </a:buClr>
                        <a:buSzPts val="700"/>
                        <a:buFont typeface="Arial"/>
                        <a:buNone/>
                      </a:pPr>
                      <a:r>
                        <a:rPr b="1" lang="en" sz="650" u="none" cap="none" strike="noStrike">
                          <a:latin typeface="Arial"/>
                          <a:ea typeface="Arial"/>
                          <a:cs typeface="Arial"/>
                          <a:sym typeface="Arial"/>
                        </a:rPr>
                        <a:t>Chief Financial Officer </a:t>
                      </a:r>
                      <a:endParaRPr b="1" sz="650" u="none" cap="none" strike="noStrike">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654850">
                <a:tc>
                  <a:txBody>
                    <a:bodyPr/>
                    <a:lstStyle/>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Conversation</a:t>
                      </a:r>
                      <a:endParaRPr sz="7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starter</a:t>
                      </a:r>
                      <a:endParaRPr sz="700" u="none" cap="none" strike="noStrike">
                        <a:solidFill>
                          <a:srgbClr val="18518E"/>
                        </a:solidFill>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50800" marR="0" rtl="0" algn="l">
                        <a:lnSpc>
                          <a:spcPct val="100000"/>
                        </a:lnSpc>
                        <a:spcBef>
                          <a:spcPts val="0"/>
                        </a:spcBef>
                        <a:spcAft>
                          <a:spcPts val="0"/>
                        </a:spcAft>
                        <a:buClr>
                          <a:srgbClr val="000000"/>
                        </a:buClr>
                        <a:buSzPts val="700"/>
                        <a:buFont typeface="Arial"/>
                        <a:buNone/>
                      </a:pPr>
                      <a:r>
                        <a:rPr lang="en" sz="650" u="none" cap="none" strike="noStrike">
                          <a:latin typeface="Arial"/>
                          <a:ea typeface="Arial"/>
                          <a:cs typeface="Arial"/>
                          <a:sym typeface="Arial"/>
                        </a:rPr>
                        <a:t>In an emergency, every campus needs reliable, E911-compliant communication to reach parents and emergency services. Without it, districts face increased risk, potential liability, and unexpected costs. What steps is your district taking to ensure communication stays up during an outage — without overspending or adding unnecessary infrastructure?</a:t>
                      </a:r>
                      <a:endParaRPr sz="65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86097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700" u="none" cap="none" strike="noStrike">
                        <a:solidFill>
                          <a:srgbClr val="18518E"/>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700"/>
                        <a:buFont typeface="Arial"/>
                        <a:buNone/>
                      </a:pPr>
                      <a:r>
                        <a:t/>
                      </a:r>
                      <a:endParaRPr sz="7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Response</a:t>
                      </a:r>
                      <a:endParaRPr sz="7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50800" marR="38100" rtl="0" algn="l">
                        <a:lnSpc>
                          <a:spcPct val="100000"/>
                        </a:lnSpc>
                        <a:spcBef>
                          <a:spcPts val="0"/>
                        </a:spcBef>
                        <a:spcAft>
                          <a:spcPts val="0"/>
                        </a:spcAft>
                        <a:buClr>
                          <a:srgbClr val="000000"/>
                        </a:buClr>
                        <a:buSzPts val="700"/>
                        <a:buFont typeface="Arial"/>
                        <a:buNone/>
                      </a:pPr>
                      <a:r>
                        <a:rPr lang="en" sz="650" u="none" cap="none" strike="noStrike">
                          <a:latin typeface="Arial"/>
                          <a:ea typeface="Arial"/>
                          <a:cs typeface="Arial"/>
                          <a:sym typeface="Arial"/>
                        </a:rPr>
                        <a:t>The School </a:t>
                      </a:r>
                      <a:r>
                        <a:rPr lang="en" sz="650"/>
                        <a:t>Safety</a:t>
                      </a:r>
                      <a:r>
                        <a:rPr lang="en" sz="650" u="none" cap="none" strike="noStrike">
                          <a:latin typeface="Arial"/>
                          <a:ea typeface="Arial"/>
                          <a:cs typeface="Arial"/>
                          <a:sym typeface="Arial"/>
                        </a:rPr>
                        <a:t> Communication Hub is a cost-effective, cellular-based phone that works as a primary line or a backup. It removes the need for new wiring or network upgrades, locks in predictable monthly costs, and reduces risk by delivering accurate E911 location data during emergencies. With built-in battery backup, a Wi-Fi hotspot, and remote monitoring, it keeps staff connected to parents and emergency services — lowering both operational costs and liability.</a:t>
                      </a:r>
                      <a:endParaRPr sz="650" u="none" cap="none" strike="noStrike">
                        <a:latin typeface="Arial"/>
                        <a:ea typeface="Arial"/>
                        <a:cs typeface="Arial"/>
                        <a:sym typeface="Arial"/>
                      </a:endParaRPr>
                    </a:p>
                  </a:txBody>
                  <a:tcPr marT="304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31" name="Google Shape;131;p3"/>
          <p:cNvGrpSpPr/>
          <p:nvPr/>
        </p:nvGrpSpPr>
        <p:grpSpPr>
          <a:xfrm>
            <a:off x="4616865" y="670823"/>
            <a:ext cx="383265" cy="349892"/>
            <a:chOff x="9321139" y="1502057"/>
            <a:chExt cx="766531" cy="699784"/>
          </a:xfrm>
        </p:grpSpPr>
        <p:sp>
          <p:nvSpPr>
            <p:cNvPr id="132" name="Google Shape;132;p3"/>
            <p:cNvSpPr/>
            <p:nvPr/>
          </p:nvSpPr>
          <p:spPr>
            <a:xfrm>
              <a:off x="9321139" y="150205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33" name="Google Shape;133;p3"/>
            <p:cNvSpPr/>
            <p:nvPr/>
          </p:nvSpPr>
          <p:spPr>
            <a:xfrm>
              <a:off x="9687620" y="1801791"/>
              <a:ext cx="400050" cy="400050"/>
            </a:xfrm>
            <a:custGeom>
              <a:rect b="b" l="l" r="r" t="t"/>
              <a:pathLst>
                <a:path extrusionOk="0" h="266700" w="266700">
                  <a:moveTo>
                    <a:pt x="0" y="177601"/>
                  </a:moveTo>
                  <a:lnTo>
                    <a:pt x="122162" y="177601"/>
                  </a:lnTo>
                  <a:lnTo>
                    <a:pt x="222099" y="266425"/>
                  </a:lnTo>
                  <a:lnTo>
                    <a:pt x="222099"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pSp>
        <p:nvGrpSpPr>
          <p:cNvPr id="134" name="Google Shape;134;p3"/>
          <p:cNvGrpSpPr/>
          <p:nvPr/>
        </p:nvGrpSpPr>
        <p:grpSpPr>
          <a:xfrm>
            <a:off x="4668299" y="2681600"/>
            <a:ext cx="383265" cy="349892"/>
            <a:chOff x="9424009" y="5296817"/>
            <a:chExt cx="766531" cy="699784"/>
          </a:xfrm>
        </p:grpSpPr>
        <p:sp>
          <p:nvSpPr>
            <p:cNvPr id="135" name="Google Shape;135;p3"/>
            <p:cNvSpPr/>
            <p:nvPr/>
          </p:nvSpPr>
          <p:spPr>
            <a:xfrm>
              <a:off x="9424009" y="529681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36" name="Google Shape;136;p3"/>
            <p:cNvSpPr/>
            <p:nvPr/>
          </p:nvSpPr>
          <p:spPr>
            <a:xfrm>
              <a:off x="9790490" y="5596551"/>
              <a:ext cx="400050" cy="400050"/>
            </a:xfrm>
            <a:custGeom>
              <a:rect b="b" l="l" r="r" t="t"/>
              <a:pathLst>
                <a:path extrusionOk="0" h="266700" w="266700">
                  <a:moveTo>
                    <a:pt x="0" y="177601"/>
                  </a:moveTo>
                  <a:lnTo>
                    <a:pt x="122162" y="177601"/>
                  </a:lnTo>
                  <a:lnTo>
                    <a:pt x="222099" y="266425"/>
                  </a:lnTo>
                  <a:lnTo>
                    <a:pt x="222099"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sp>
        <p:nvSpPr>
          <p:cNvPr id="137" name="Google Shape;137;p3"/>
          <p:cNvSpPr txBox="1"/>
          <p:nvPr/>
        </p:nvSpPr>
        <p:spPr>
          <a:xfrm>
            <a:off x="360382" y="191215"/>
            <a:ext cx="19224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Conversation starters</a:t>
            </a:r>
            <a:endParaRPr b="0" i="0" sz="1200" u="none" cap="none" strike="noStrike">
              <a:solidFill>
                <a:srgbClr val="000000"/>
              </a:solidFill>
              <a:latin typeface="Arial"/>
              <a:ea typeface="Arial"/>
              <a:cs typeface="Arial"/>
              <a:sym typeface="Arial"/>
            </a:endParaRPr>
          </a:p>
        </p:txBody>
      </p:sp>
      <p:sp>
        <p:nvSpPr>
          <p:cNvPr id="138" name="Google Shape;138;p3"/>
          <p:cNvSpPr/>
          <p:nvPr/>
        </p:nvSpPr>
        <p:spPr>
          <a:xfrm>
            <a:off x="360382" y="420052"/>
            <a:ext cx="6446520" cy="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aphicFrame>
        <p:nvGraphicFramePr>
          <p:cNvPr id="139" name="Google Shape;139;p3"/>
          <p:cNvGraphicFramePr/>
          <p:nvPr/>
        </p:nvGraphicFramePr>
        <p:xfrm>
          <a:off x="360381" y="2913735"/>
          <a:ext cx="3000000" cy="3000000"/>
        </p:xfrm>
        <a:graphic>
          <a:graphicData uri="http://schemas.openxmlformats.org/drawingml/2006/table">
            <a:tbl>
              <a:tblPr bandRow="1" firstRow="1">
                <a:noFill/>
                <a:tableStyleId>{27C2C208-9A5B-4B15-AEAA-AF2A8A664D0D}</a:tableStyleId>
              </a:tblPr>
              <a:tblGrid>
                <a:gridCol w="871325"/>
                <a:gridCol w="3176125"/>
              </a:tblGrid>
              <a:tr h="15920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50800" marR="0" rtl="0" algn="l">
                        <a:lnSpc>
                          <a:spcPct val="68333"/>
                        </a:lnSpc>
                        <a:spcBef>
                          <a:spcPts val="0"/>
                        </a:spcBef>
                        <a:spcAft>
                          <a:spcPts val="0"/>
                        </a:spcAft>
                        <a:buClr>
                          <a:srgbClr val="000000"/>
                        </a:buClr>
                        <a:buSzPts val="800"/>
                        <a:buFont typeface="Arial"/>
                        <a:buNone/>
                      </a:pPr>
                      <a:r>
                        <a:rPr b="1" lang="en" sz="800" u="none" cap="none" strike="noStrike">
                          <a:solidFill>
                            <a:srgbClr val="E10074"/>
                          </a:solidFill>
                          <a:latin typeface="Arial"/>
                          <a:ea typeface="Arial"/>
                          <a:cs typeface="Arial"/>
                          <a:sym typeface="Arial"/>
                        </a:rPr>
                        <a:t>Keeping Schools Connected and Safe</a:t>
                      </a:r>
                      <a:endParaRPr b="1" sz="800" u="none" cap="none" strike="noStrike">
                        <a:solidFill>
                          <a:srgbClr val="E10074"/>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65750">
                <a:tc>
                  <a:txBody>
                    <a:bodyPr/>
                    <a:lstStyle/>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Persona</a:t>
                      </a:r>
                      <a:endParaRPr sz="700" u="none" cap="none" strike="noStrike">
                        <a:solidFill>
                          <a:srgbClr val="18518E"/>
                        </a:solidFill>
                        <a:latin typeface="Arial"/>
                        <a:ea typeface="Arial"/>
                        <a:cs typeface="Arial"/>
                        <a:sym typeface="Arial"/>
                      </a:endParaRPr>
                    </a:p>
                  </a:txBody>
                  <a:tcPr marT="790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76200" marR="0" rtl="0" algn="l">
                        <a:lnSpc>
                          <a:spcPct val="100000"/>
                        </a:lnSpc>
                        <a:spcBef>
                          <a:spcPts val="0"/>
                        </a:spcBef>
                        <a:spcAft>
                          <a:spcPts val="0"/>
                        </a:spcAft>
                        <a:buClr>
                          <a:srgbClr val="000000"/>
                        </a:buClr>
                        <a:buSzPts val="700"/>
                        <a:buFont typeface="Arial"/>
                        <a:buNone/>
                      </a:pPr>
                      <a:r>
                        <a:rPr b="1" lang="en" sz="650" u="none" cap="none" strike="noStrike">
                          <a:latin typeface="Arial"/>
                          <a:ea typeface="Arial"/>
                          <a:cs typeface="Arial"/>
                          <a:sym typeface="Arial"/>
                        </a:rPr>
                        <a:t>Director of School Safety/Security</a:t>
                      </a:r>
                      <a:endParaRPr b="1" sz="650" u="none" cap="none" strike="noStrike">
                        <a:latin typeface="Arial"/>
                        <a:ea typeface="Arial"/>
                        <a:cs typeface="Arial"/>
                        <a:sym typeface="Arial"/>
                      </a:endParaRPr>
                    </a:p>
                  </a:txBody>
                  <a:tcPr marT="790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91500">
                <a:tc>
                  <a:txBody>
                    <a:bodyPr/>
                    <a:lstStyle/>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Conversation</a:t>
                      </a:r>
                      <a:endParaRPr sz="7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starter</a:t>
                      </a:r>
                      <a:endParaRPr sz="700" u="none" cap="none" strike="noStrike">
                        <a:solidFill>
                          <a:srgbClr val="18518E"/>
                        </a:solidFill>
                        <a:latin typeface="Arial"/>
                        <a:ea typeface="Arial"/>
                        <a:cs typeface="Arial"/>
                        <a:sym typeface="Arial"/>
                      </a:endParaRPr>
                    </a:p>
                  </a:txBody>
                  <a:tcPr marT="343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76200" marR="0" rtl="0" algn="l">
                        <a:lnSpc>
                          <a:spcPct val="100000"/>
                        </a:lnSpc>
                        <a:spcBef>
                          <a:spcPts val="0"/>
                        </a:spcBef>
                        <a:spcAft>
                          <a:spcPts val="0"/>
                        </a:spcAft>
                        <a:buClr>
                          <a:srgbClr val="000000"/>
                        </a:buClr>
                        <a:buSzPts val="700"/>
                        <a:buFont typeface="Arial"/>
                        <a:buNone/>
                      </a:pPr>
                      <a:r>
                        <a:rPr lang="en" sz="650" u="none" cap="none" strike="noStrike">
                          <a:latin typeface="Arial"/>
                          <a:ea typeface="Arial"/>
                          <a:cs typeface="Arial"/>
                          <a:sym typeface="Arial"/>
                        </a:rPr>
                        <a:t>In a critical situation, every second matters — and losing communication isn’t an option. If your primary phone system failed during an emergency, how would your team reach 911 with precise location details and coordinate instantly with first responders?"</a:t>
                      </a:r>
                      <a:endParaRPr sz="650" u="none" cap="none" strike="noStrike">
                        <a:latin typeface="Arial"/>
                        <a:ea typeface="Arial"/>
                        <a:cs typeface="Arial"/>
                        <a:sym typeface="Arial"/>
                      </a:endParaRPr>
                    </a:p>
                  </a:txBody>
                  <a:tcPr marT="343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86012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700" u="none" cap="none" strike="noStrike">
                        <a:solidFill>
                          <a:srgbClr val="18518E"/>
                        </a:solidFill>
                        <a:latin typeface="Arial"/>
                        <a:ea typeface="Arial"/>
                        <a:cs typeface="Arial"/>
                        <a:sym typeface="Arial"/>
                      </a:endParaRPr>
                    </a:p>
                    <a:p>
                      <a:pPr indent="0" lvl="0" marL="0" marR="0" rtl="0" algn="l">
                        <a:lnSpc>
                          <a:spcPct val="100000"/>
                        </a:lnSpc>
                        <a:spcBef>
                          <a:spcPts val="500"/>
                        </a:spcBef>
                        <a:spcAft>
                          <a:spcPts val="0"/>
                        </a:spcAft>
                        <a:buClr>
                          <a:srgbClr val="000000"/>
                        </a:buClr>
                        <a:buSzPts val="700"/>
                        <a:buFont typeface="Arial"/>
                        <a:buNone/>
                      </a:pPr>
                      <a:r>
                        <a:t/>
                      </a:r>
                      <a:endParaRPr sz="7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Response</a:t>
                      </a:r>
                      <a:endParaRPr sz="7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76200" marR="38100" rtl="0" algn="l">
                        <a:lnSpc>
                          <a:spcPct val="100000"/>
                        </a:lnSpc>
                        <a:spcBef>
                          <a:spcPts val="0"/>
                        </a:spcBef>
                        <a:spcAft>
                          <a:spcPts val="0"/>
                        </a:spcAft>
                        <a:buClr>
                          <a:srgbClr val="000000"/>
                        </a:buClr>
                        <a:buSzPts val="700"/>
                        <a:buFont typeface="Arial"/>
                        <a:buNone/>
                      </a:pPr>
                      <a:r>
                        <a:rPr lang="en" sz="650" u="none" cap="none" strike="noStrike">
                          <a:latin typeface="Arial"/>
                          <a:ea typeface="Arial"/>
                          <a:cs typeface="Arial"/>
                          <a:sym typeface="Arial"/>
                        </a:rPr>
                        <a:t>The School </a:t>
                      </a:r>
                      <a:r>
                        <a:rPr lang="en" sz="650"/>
                        <a:t>Safety</a:t>
                      </a:r>
                      <a:r>
                        <a:rPr lang="en" sz="650" u="none" cap="none" strike="noStrike">
                          <a:latin typeface="Arial"/>
                          <a:ea typeface="Arial"/>
                          <a:cs typeface="Arial"/>
                          <a:sym typeface="Arial"/>
                        </a:rPr>
                        <a:t> Communication Hub provides a reliable, redundant communication line that’s always ready — whether it’s your primary phone or a backup. It delivers E911-compliant location data, works when internet or power goes out, and includes a Wi-Fi hotspot. This ensures your team can call 911, coordinate with first responders, send texts or emails, and stay connected without costly infrastructure changes.</a:t>
                      </a:r>
                      <a:endParaRPr sz="650" u="none" cap="none" strike="noStrike">
                        <a:latin typeface="Arial"/>
                        <a:ea typeface="Arial"/>
                        <a:cs typeface="Arial"/>
                        <a:sym typeface="Arial"/>
                      </a:endParaRPr>
                    </a:p>
                  </a:txBody>
                  <a:tcPr marT="324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grpSp>
        <p:nvGrpSpPr>
          <p:cNvPr id="140" name="Google Shape;140;p3"/>
          <p:cNvGrpSpPr/>
          <p:nvPr/>
        </p:nvGrpSpPr>
        <p:grpSpPr>
          <a:xfrm>
            <a:off x="360382" y="2717672"/>
            <a:ext cx="383266" cy="349892"/>
            <a:chOff x="2748889" y="5399687"/>
            <a:chExt cx="766532" cy="699784"/>
          </a:xfrm>
        </p:grpSpPr>
        <p:sp>
          <p:nvSpPr>
            <p:cNvPr id="141" name="Google Shape;141;p3"/>
            <p:cNvSpPr/>
            <p:nvPr/>
          </p:nvSpPr>
          <p:spPr>
            <a:xfrm>
              <a:off x="2748889" y="5399687"/>
              <a:ext cx="633413" cy="533400"/>
            </a:xfrm>
            <a:custGeom>
              <a:rect b="b" l="l" r="r" t="t"/>
              <a:pathLst>
                <a:path extrusionOk="0" h="355600" w="422275">
                  <a:moveTo>
                    <a:pt x="177697" y="266429"/>
                  </a:moveTo>
                  <a:lnTo>
                    <a:pt x="155471" y="266429"/>
                  </a:lnTo>
                  <a:lnTo>
                    <a:pt x="66624" y="355257"/>
                  </a:lnTo>
                  <a:lnTo>
                    <a:pt x="66624" y="266429"/>
                  </a:lnTo>
                  <a:lnTo>
                    <a:pt x="0" y="266429"/>
                  </a:lnTo>
                  <a:lnTo>
                    <a:pt x="0" y="0"/>
                  </a:lnTo>
                  <a:lnTo>
                    <a:pt x="421968" y="0"/>
                  </a:lnTo>
                  <a:lnTo>
                    <a:pt x="421968" y="144298"/>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sp>
          <p:nvSpPr>
            <p:cNvPr id="142" name="Google Shape;142;p3"/>
            <p:cNvSpPr/>
            <p:nvPr/>
          </p:nvSpPr>
          <p:spPr>
            <a:xfrm>
              <a:off x="3115371" y="5699421"/>
              <a:ext cx="400050" cy="400050"/>
            </a:xfrm>
            <a:custGeom>
              <a:rect b="b" l="l" r="r" t="t"/>
              <a:pathLst>
                <a:path extrusionOk="0" h="266700" w="266700">
                  <a:moveTo>
                    <a:pt x="0" y="177601"/>
                  </a:moveTo>
                  <a:lnTo>
                    <a:pt x="122162" y="177601"/>
                  </a:lnTo>
                  <a:lnTo>
                    <a:pt x="222098" y="266425"/>
                  </a:lnTo>
                  <a:lnTo>
                    <a:pt x="222098" y="177601"/>
                  </a:lnTo>
                  <a:lnTo>
                    <a:pt x="266497" y="177601"/>
                  </a:lnTo>
                  <a:lnTo>
                    <a:pt x="266497" y="0"/>
                  </a:lnTo>
                  <a:lnTo>
                    <a:pt x="0" y="0"/>
                  </a:lnTo>
                  <a:lnTo>
                    <a:pt x="0" y="177601"/>
                  </a:lnTo>
                  <a:close/>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aphicFrame>
        <p:nvGraphicFramePr>
          <p:cNvPr id="143" name="Google Shape;143;p3"/>
          <p:cNvGraphicFramePr/>
          <p:nvPr/>
        </p:nvGraphicFramePr>
        <p:xfrm>
          <a:off x="4614021" y="2867471"/>
          <a:ext cx="3000000" cy="3000000"/>
        </p:xfrm>
        <a:graphic>
          <a:graphicData uri="http://schemas.openxmlformats.org/drawingml/2006/table">
            <a:tbl>
              <a:tblPr bandRow="1" firstRow="1">
                <a:noFill/>
                <a:tableStyleId>{27C2C208-9A5B-4B15-AEAA-AF2A8A664D0D}</a:tableStyleId>
              </a:tblPr>
              <a:tblGrid>
                <a:gridCol w="801875"/>
                <a:gridCol w="3324700"/>
              </a:tblGrid>
              <a:tr h="18165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25400" marR="0" rtl="0" algn="l">
                        <a:lnSpc>
                          <a:spcPct val="68333"/>
                        </a:lnSpc>
                        <a:spcBef>
                          <a:spcPts val="0"/>
                        </a:spcBef>
                        <a:spcAft>
                          <a:spcPts val="0"/>
                        </a:spcAft>
                        <a:buClr>
                          <a:srgbClr val="000000"/>
                        </a:buClr>
                        <a:buSzPts val="800"/>
                        <a:buFont typeface="Arial"/>
                        <a:buNone/>
                      </a:pPr>
                      <a:r>
                        <a:rPr b="1" lang="en" sz="800" u="none" cap="none" strike="noStrike">
                          <a:solidFill>
                            <a:srgbClr val="E10074"/>
                          </a:solidFill>
                          <a:latin typeface="Arial"/>
                          <a:ea typeface="Arial"/>
                          <a:cs typeface="Arial"/>
                          <a:sym typeface="Arial"/>
                        </a:rPr>
                        <a:t>Ensuring Communication Continuity Across Every Campus</a:t>
                      </a:r>
                      <a:endParaRPr b="1" sz="800" u="none" cap="none" strike="noStrike">
                        <a:solidFill>
                          <a:srgbClr val="E10074"/>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268100">
                <a:tc>
                  <a:txBody>
                    <a:bodyPr/>
                    <a:lstStyle/>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Persona</a:t>
                      </a:r>
                      <a:endParaRPr sz="700" u="none" cap="none" strike="noStrike">
                        <a:solidFill>
                          <a:srgbClr val="18518E"/>
                        </a:solidFill>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50800" marR="0" rtl="0" algn="l">
                        <a:lnSpc>
                          <a:spcPct val="100000"/>
                        </a:lnSpc>
                        <a:spcBef>
                          <a:spcPts val="0"/>
                        </a:spcBef>
                        <a:spcAft>
                          <a:spcPts val="0"/>
                        </a:spcAft>
                        <a:buClr>
                          <a:srgbClr val="000000"/>
                        </a:buClr>
                        <a:buSzPts val="700"/>
                        <a:buFont typeface="Arial"/>
                        <a:buNone/>
                      </a:pPr>
                      <a:r>
                        <a:rPr b="1" lang="en" sz="650" u="none" cap="none" strike="noStrike">
                          <a:latin typeface="Arial"/>
                          <a:ea typeface="Arial"/>
                          <a:cs typeface="Arial"/>
                          <a:sym typeface="Arial"/>
                        </a:rPr>
                        <a:t>Chief Technology Officer </a:t>
                      </a:r>
                      <a:endParaRPr b="1" sz="650" u="none" cap="none" strike="noStrike">
                        <a:latin typeface="Arial"/>
                        <a:ea typeface="Arial"/>
                        <a:cs typeface="Arial"/>
                        <a:sym typeface="Arial"/>
                      </a:endParaRPr>
                    </a:p>
                  </a:txBody>
                  <a:tcPr marT="7715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533775">
                <a:tc>
                  <a:txBody>
                    <a:bodyPr/>
                    <a:lstStyle/>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Conversation</a:t>
                      </a:r>
                      <a:endParaRPr sz="7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starter</a:t>
                      </a:r>
                      <a:endParaRPr sz="700" u="none" cap="none" strike="noStrike">
                        <a:solidFill>
                          <a:srgbClr val="18518E"/>
                        </a:solidFill>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50800" marR="0" rtl="0" algn="l">
                        <a:lnSpc>
                          <a:spcPct val="100000"/>
                        </a:lnSpc>
                        <a:spcBef>
                          <a:spcPts val="0"/>
                        </a:spcBef>
                        <a:spcAft>
                          <a:spcPts val="0"/>
                        </a:spcAft>
                        <a:buClr>
                          <a:srgbClr val="000000"/>
                        </a:buClr>
                        <a:buSzPts val="700"/>
                        <a:buFont typeface="Arial"/>
                        <a:buNone/>
                      </a:pPr>
                      <a:r>
                        <a:rPr i="0" lang="en" sz="650" u="none" cap="none" strike="noStrike">
                          <a:latin typeface="Arial"/>
                          <a:ea typeface="Arial"/>
                          <a:cs typeface="Arial"/>
                          <a:sym typeface="Arial"/>
                        </a:rPr>
                        <a:t>When your phone systems go down, it’s more than an inconvenience, it can be a safety risk. How do you maintain communication and E911 accuracy to ensure every campus can still connect instantly with parents and emergency services like 911?</a:t>
                      </a:r>
                      <a:endParaRPr i="0" sz="650" u="none" cap="none" strike="noStrike">
                        <a:latin typeface="Arial"/>
                        <a:ea typeface="Arial"/>
                        <a:cs typeface="Arial"/>
                        <a:sym typeface="Arial"/>
                      </a:endParaRPr>
                    </a:p>
                    <a:p>
                      <a:pPr indent="0" lvl="0" marL="50800" marR="0" rtl="0" algn="l">
                        <a:lnSpc>
                          <a:spcPct val="100000"/>
                        </a:lnSpc>
                        <a:spcBef>
                          <a:spcPts val="200"/>
                        </a:spcBef>
                        <a:spcAft>
                          <a:spcPts val="0"/>
                        </a:spcAft>
                        <a:buClr>
                          <a:srgbClr val="000000"/>
                        </a:buClr>
                        <a:buSzPts val="700"/>
                        <a:buFont typeface="Arial"/>
                        <a:buNone/>
                      </a:pPr>
                      <a:r>
                        <a:t/>
                      </a:r>
                      <a:endParaRPr sz="65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76152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solidFill>
                          <a:srgbClr val="18518E"/>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700" u="none" cap="none" strike="noStrike">
                        <a:solidFill>
                          <a:srgbClr val="18518E"/>
                        </a:solidFill>
                        <a:latin typeface="Arial"/>
                        <a:ea typeface="Arial"/>
                        <a:cs typeface="Arial"/>
                        <a:sym typeface="Arial"/>
                      </a:endParaRPr>
                    </a:p>
                    <a:p>
                      <a:pPr indent="0" lvl="0" marL="0" marR="0" rtl="0" algn="l">
                        <a:lnSpc>
                          <a:spcPct val="100000"/>
                        </a:lnSpc>
                        <a:spcBef>
                          <a:spcPts val="200"/>
                        </a:spcBef>
                        <a:spcAft>
                          <a:spcPts val="0"/>
                        </a:spcAft>
                        <a:buClr>
                          <a:srgbClr val="000000"/>
                        </a:buClr>
                        <a:buSzPts val="700"/>
                        <a:buFont typeface="Arial"/>
                        <a:buNone/>
                      </a:pPr>
                      <a:r>
                        <a:t/>
                      </a:r>
                      <a:endParaRPr sz="700" u="none" cap="none" strike="noStrike">
                        <a:solidFill>
                          <a:srgbClr val="18518E"/>
                        </a:solidFill>
                        <a:latin typeface="Arial"/>
                        <a:ea typeface="Arial"/>
                        <a:cs typeface="Arial"/>
                        <a:sym typeface="Arial"/>
                      </a:endParaRPr>
                    </a:p>
                    <a:p>
                      <a:pPr indent="0" lvl="0" marL="50800" marR="0" rtl="0" algn="l">
                        <a:lnSpc>
                          <a:spcPct val="100000"/>
                        </a:lnSpc>
                        <a:spcBef>
                          <a:spcPts val="0"/>
                        </a:spcBef>
                        <a:spcAft>
                          <a:spcPts val="0"/>
                        </a:spcAft>
                        <a:buClr>
                          <a:srgbClr val="000000"/>
                        </a:buClr>
                        <a:buSzPts val="700"/>
                        <a:buFont typeface="Arial"/>
                        <a:buNone/>
                      </a:pPr>
                      <a:r>
                        <a:rPr b="1" lang="en" sz="700" u="none" cap="none" strike="noStrike">
                          <a:solidFill>
                            <a:srgbClr val="18518E"/>
                          </a:solidFill>
                          <a:latin typeface="Arial"/>
                          <a:ea typeface="Arial"/>
                          <a:cs typeface="Arial"/>
                          <a:sym typeface="Arial"/>
                        </a:rPr>
                        <a:t>Response</a:t>
                      </a:r>
                      <a:endParaRPr sz="70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50800" marR="38100" rtl="0" algn="l">
                        <a:lnSpc>
                          <a:spcPct val="100000"/>
                        </a:lnSpc>
                        <a:spcBef>
                          <a:spcPts val="0"/>
                        </a:spcBef>
                        <a:spcAft>
                          <a:spcPts val="0"/>
                        </a:spcAft>
                        <a:buClr>
                          <a:srgbClr val="000000"/>
                        </a:buClr>
                        <a:buSzPts val="700"/>
                        <a:buFont typeface="Arial"/>
                        <a:buNone/>
                      </a:pPr>
                      <a:r>
                        <a:rPr lang="en" sz="650" u="none" cap="none" strike="noStrike">
                          <a:latin typeface="Arial"/>
                          <a:ea typeface="Arial"/>
                          <a:cs typeface="Arial"/>
                          <a:sym typeface="Arial"/>
                        </a:rPr>
                        <a:t>The School </a:t>
                      </a:r>
                      <a:r>
                        <a:rPr lang="en" sz="650"/>
                        <a:t>Safety</a:t>
                      </a:r>
                      <a:r>
                        <a:rPr lang="en" sz="650" u="none" cap="none" strike="noStrike">
                          <a:latin typeface="Arial"/>
                          <a:ea typeface="Arial"/>
                          <a:cs typeface="Arial"/>
                          <a:sym typeface="Arial"/>
                        </a:rPr>
                        <a:t> Communication Hub is a cellular-based, E911-compliant phone that works independently of your network, ensuring accurate location information and reliable communication during outages. It can serve as a primary line or a redundant backup, includes built-in battery backup and a Wi-Fi hotspot, and offers remote management with real-time alerts — so every campus stays connected with parents and emergency services without adding extra work for your IT team.</a:t>
                      </a:r>
                      <a:endParaRPr sz="650" u="none" cap="none" strike="noStrike">
                        <a:latin typeface="Arial"/>
                        <a:ea typeface="Arial"/>
                        <a:cs typeface="Arial"/>
                        <a:sym typeface="Arial"/>
                      </a:endParaRPr>
                    </a:p>
                  </a:txBody>
                  <a:tcPr marT="3047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144" name="Google Shape;144;p3"/>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latin typeface="Quicksand"/>
                <a:ea typeface="Quicksand"/>
                <a:cs typeface="Quicksand"/>
                <a:sym typeface="Quicksand"/>
              </a:rPr>
              <a:t>‹#›</a:t>
            </a:fld>
            <a:endParaRPr>
              <a:latin typeface="Quicksand"/>
              <a:ea typeface="Quicksand"/>
              <a:cs typeface="Quicksand"/>
              <a:sym typeface="Quicksand"/>
            </a:endParaRPr>
          </a:p>
        </p:txBody>
      </p:sp>
      <p:sp>
        <p:nvSpPr>
          <p:cNvPr id="145" name="Google Shape;145;p3"/>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146" name="Google Shape;146;p3"/>
          <p:cNvPicPr preferRelativeResize="0"/>
          <p:nvPr/>
        </p:nvPicPr>
        <p:blipFill rotWithShape="1">
          <a:blip r:embed="rId3">
            <a:alphaModFix/>
          </a:blip>
          <a:srcRect b="0" l="0" r="0" t="0"/>
          <a:stretch/>
        </p:blipFill>
        <p:spPr>
          <a:xfrm>
            <a:off x="219250" y="4510634"/>
            <a:ext cx="1256028" cy="447832"/>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4"/>
          <p:cNvSpPr/>
          <p:nvPr/>
        </p:nvSpPr>
        <p:spPr>
          <a:xfrm>
            <a:off x="239543" y="3538830"/>
            <a:ext cx="8664915" cy="971804"/>
          </a:xfrm>
          <a:prstGeom prst="roundRect">
            <a:avLst>
              <a:gd fmla="val 9153"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pic>
        <p:nvPicPr>
          <p:cNvPr id="152" name="Google Shape;152;p4"/>
          <p:cNvPicPr preferRelativeResize="0"/>
          <p:nvPr/>
        </p:nvPicPr>
        <p:blipFill rotWithShape="1">
          <a:blip r:embed="rId3">
            <a:alphaModFix/>
          </a:blip>
          <a:srcRect b="0" l="0" r="0" t="0"/>
          <a:stretch/>
        </p:blipFill>
        <p:spPr>
          <a:xfrm>
            <a:off x="219250" y="4510634"/>
            <a:ext cx="1256028" cy="447832"/>
          </a:xfrm>
          <a:prstGeom prst="rect">
            <a:avLst/>
          </a:prstGeom>
          <a:noFill/>
          <a:ln>
            <a:noFill/>
          </a:ln>
        </p:spPr>
      </p:pic>
      <p:sp>
        <p:nvSpPr>
          <p:cNvPr id="153" name="Google Shape;153;p4"/>
          <p:cNvSpPr/>
          <p:nvPr/>
        </p:nvSpPr>
        <p:spPr>
          <a:xfrm>
            <a:off x="243669" y="182218"/>
            <a:ext cx="8687023" cy="716813"/>
          </a:xfrm>
          <a:prstGeom prst="roundRect">
            <a:avLst>
              <a:gd fmla="val 13849" name="adj"/>
            </a:avLst>
          </a:prstGeom>
          <a:solidFill>
            <a:srgbClr val="F2F2F2"/>
          </a:solidFill>
          <a:ln>
            <a:noFill/>
          </a:ln>
        </p:spPr>
        <p:txBody>
          <a:bodyPr anchorCtr="0" anchor="ctr" bIns="45700" lIns="45700" spcFirstLastPara="1" rIns="45700" wrap="square" tIns="45700">
            <a:noAutofit/>
          </a:bodyPr>
          <a:lstStyle/>
          <a:p>
            <a:pPr indent="0" lvl="0" marL="0" marR="0" rtl="0" algn="l">
              <a:lnSpc>
                <a:spcPct val="100000"/>
              </a:lnSpc>
              <a:spcBef>
                <a:spcPts val="0"/>
              </a:spcBef>
              <a:spcAft>
                <a:spcPts val="0"/>
              </a:spcAft>
              <a:buClr>
                <a:schemeClr val="dk1"/>
              </a:buClr>
              <a:buSzPts val="1800"/>
              <a:buFont typeface="Calibri"/>
              <a:buNone/>
            </a:pPr>
            <a:r>
              <a:t/>
            </a:r>
            <a:endParaRPr b="0" i="0" sz="1800" u="none" cap="none" strike="noStrike">
              <a:solidFill>
                <a:srgbClr val="263877"/>
              </a:solidFill>
              <a:latin typeface="Arial"/>
              <a:ea typeface="Arial"/>
              <a:cs typeface="Arial"/>
              <a:sym typeface="Arial"/>
            </a:endParaRPr>
          </a:p>
        </p:txBody>
      </p:sp>
      <p:sp>
        <p:nvSpPr>
          <p:cNvPr id="154" name="Google Shape;154;p4"/>
          <p:cNvSpPr txBox="1"/>
          <p:nvPr/>
        </p:nvSpPr>
        <p:spPr>
          <a:xfrm>
            <a:off x="264122" y="222938"/>
            <a:ext cx="8658000" cy="688200"/>
          </a:xfrm>
          <a:prstGeom prst="rect">
            <a:avLst/>
          </a:prstGeom>
          <a:noFill/>
          <a:ln>
            <a:noFill/>
          </a:ln>
        </p:spPr>
        <p:txBody>
          <a:bodyPr anchorCtr="0" anchor="t" bIns="0" lIns="0" spcFirstLastPara="1" rIns="0" wrap="square" tIns="56675">
            <a:spAutoFit/>
          </a:bodyPr>
          <a:lstStyle/>
          <a:p>
            <a:pPr indent="0" lvl="0" marL="139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Elevator </a:t>
            </a:r>
            <a:r>
              <a:rPr b="1" lang="en" sz="1200">
                <a:solidFill>
                  <a:srgbClr val="E22C91"/>
                </a:solidFill>
              </a:rPr>
              <a:t>P</a:t>
            </a:r>
            <a:r>
              <a:rPr b="1" i="0" lang="en" sz="1200" u="none" cap="none" strike="noStrike">
                <a:solidFill>
                  <a:srgbClr val="E22C91"/>
                </a:solidFill>
                <a:latin typeface="Arial"/>
                <a:ea typeface="Arial"/>
                <a:cs typeface="Arial"/>
                <a:sym typeface="Arial"/>
              </a:rPr>
              <a:t>itch</a:t>
            </a:r>
            <a:br>
              <a:rPr b="0" i="0" lang="en" sz="1200" u="none" cap="none" strike="noStrike">
                <a:solidFill>
                  <a:srgbClr val="000000"/>
                </a:solidFill>
                <a:latin typeface="Arial"/>
                <a:ea typeface="Arial"/>
                <a:cs typeface="Arial"/>
                <a:sym typeface="Arial"/>
              </a:rPr>
            </a:br>
            <a:r>
              <a:rPr b="0" i="0" lang="en" sz="650" u="none" cap="none" strike="noStrike">
                <a:solidFill>
                  <a:srgbClr val="000000"/>
                </a:solidFill>
                <a:latin typeface="Arial"/>
                <a:ea typeface="Arial"/>
                <a:cs typeface="Arial"/>
                <a:sym typeface="Arial"/>
              </a:rPr>
              <a:t>"When a school’s phone system fails during an emergency, every minute without communication puts students, staff, and compliance at risk — and costly delays can follow. The </a:t>
            </a:r>
            <a:r>
              <a:rPr b="0" i="0" lang="en" sz="650" u="none" cap="none" strike="noStrike">
                <a:solidFill>
                  <a:schemeClr val="dk1"/>
                </a:solidFill>
                <a:latin typeface="Arial"/>
                <a:ea typeface="Arial"/>
                <a:cs typeface="Arial"/>
                <a:sym typeface="Arial"/>
              </a:rPr>
              <a:t>School </a:t>
            </a:r>
            <a:r>
              <a:rPr lang="en" sz="650">
                <a:solidFill>
                  <a:schemeClr val="dk1"/>
                </a:solidFill>
              </a:rPr>
              <a:t>Safety</a:t>
            </a:r>
            <a:r>
              <a:rPr b="0" i="0" lang="en" sz="650" u="none" cap="none" strike="noStrike">
                <a:solidFill>
                  <a:schemeClr val="dk1"/>
                </a:solidFill>
                <a:latin typeface="Arial"/>
                <a:ea typeface="Arial"/>
                <a:cs typeface="Arial"/>
                <a:sym typeface="Arial"/>
              </a:rPr>
              <a:t> Communication Hub</a:t>
            </a:r>
            <a:r>
              <a:rPr b="0" i="0" lang="en" sz="650" u="none" cap="none" strike="noStrike">
                <a:solidFill>
                  <a:srgbClr val="000000"/>
                </a:solidFill>
                <a:latin typeface="Arial"/>
                <a:ea typeface="Arial"/>
                <a:cs typeface="Arial"/>
                <a:sym typeface="Arial"/>
              </a:rPr>
              <a:t> solves this with a reliable, cellular-based phone line that works during power or internet outages and is Kari’s Law compliant. It delivers accurate E911 location data and can serve as a primary or backup line. With built-in battery backup, a Wi-Fi hotspot, remote monitoring, and costs up to 50% less than traditional standalone analog phone lines, it keeps every campus connected when it matters most.“</a:t>
            </a:r>
            <a:endParaRPr/>
          </a:p>
          <a:p>
            <a:pPr indent="0" lvl="0" marL="139700" marR="152400" rtl="0" algn="l">
              <a:lnSpc>
                <a:spcPct val="107500"/>
              </a:lnSpc>
              <a:spcBef>
                <a:spcPts val="300"/>
              </a:spcBef>
              <a:spcAft>
                <a:spcPts val="0"/>
              </a:spcAft>
              <a:buClr>
                <a:srgbClr val="000000"/>
              </a:buClr>
              <a:buSzPts val="700"/>
              <a:buFont typeface="Arial"/>
              <a:buNone/>
            </a:pPr>
            <a:r>
              <a:t/>
            </a:r>
            <a:endParaRPr b="0" i="0" sz="700" u="none" cap="none" strike="noStrike">
              <a:solidFill>
                <a:srgbClr val="000000"/>
              </a:solidFill>
              <a:latin typeface="Arial"/>
              <a:ea typeface="Arial"/>
              <a:cs typeface="Arial"/>
              <a:sym typeface="Arial"/>
            </a:endParaRPr>
          </a:p>
        </p:txBody>
      </p:sp>
      <p:sp>
        <p:nvSpPr>
          <p:cNvPr id="155" name="Google Shape;155;p4"/>
          <p:cNvSpPr txBox="1"/>
          <p:nvPr/>
        </p:nvSpPr>
        <p:spPr>
          <a:xfrm>
            <a:off x="296822" y="973310"/>
            <a:ext cx="23124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Competitive </a:t>
            </a:r>
            <a:r>
              <a:rPr b="1" lang="en" sz="1200">
                <a:solidFill>
                  <a:srgbClr val="E22C91"/>
                </a:solidFill>
              </a:rPr>
              <a:t>E</a:t>
            </a:r>
            <a:r>
              <a:rPr b="1" i="0" lang="en" sz="1200" u="none" cap="none" strike="noStrike">
                <a:solidFill>
                  <a:srgbClr val="E22C91"/>
                </a:solidFill>
                <a:latin typeface="Arial"/>
                <a:ea typeface="Arial"/>
                <a:cs typeface="Arial"/>
                <a:sym typeface="Arial"/>
              </a:rPr>
              <a:t>nvironment</a:t>
            </a:r>
            <a:endParaRPr b="0" i="0" sz="1200" u="none" cap="none" strike="noStrike">
              <a:solidFill>
                <a:srgbClr val="000000"/>
              </a:solidFill>
              <a:latin typeface="Arial"/>
              <a:ea typeface="Arial"/>
              <a:cs typeface="Arial"/>
              <a:sym typeface="Arial"/>
            </a:endParaRPr>
          </a:p>
        </p:txBody>
      </p:sp>
      <p:grpSp>
        <p:nvGrpSpPr>
          <p:cNvPr id="156" name="Google Shape;156;p4"/>
          <p:cNvGrpSpPr/>
          <p:nvPr/>
        </p:nvGrpSpPr>
        <p:grpSpPr>
          <a:xfrm>
            <a:off x="403673" y="3993709"/>
            <a:ext cx="337185" cy="331468"/>
            <a:chOff x="354329" y="5391150"/>
            <a:chExt cx="449580" cy="441958"/>
          </a:xfrm>
        </p:grpSpPr>
        <p:sp>
          <p:nvSpPr>
            <p:cNvPr id="157" name="Google Shape;157;p4"/>
            <p:cNvSpPr/>
            <p:nvPr/>
          </p:nvSpPr>
          <p:spPr>
            <a:xfrm>
              <a:off x="354329" y="5688329"/>
              <a:ext cx="289559" cy="144779"/>
            </a:xfrm>
            <a:custGeom>
              <a:rect b="b" l="l" r="r" t="t"/>
              <a:pathLst>
                <a:path extrusionOk="0" h="144779" w="289559">
                  <a:moveTo>
                    <a:pt x="106172" y="2743"/>
                  </a:moveTo>
                  <a:lnTo>
                    <a:pt x="106172" y="44907"/>
                  </a:lnTo>
                  <a:lnTo>
                    <a:pt x="30099" y="72377"/>
                  </a:lnTo>
                  <a:lnTo>
                    <a:pt x="17707" y="79188"/>
                  </a:lnTo>
                  <a:lnTo>
                    <a:pt x="8215" y="89246"/>
                  </a:lnTo>
                  <a:lnTo>
                    <a:pt x="2140" y="101727"/>
                  </a:lnTo>
                  <a:lnTo>
                    <a:pt x="0" y="115811"/>
                  </a:lnTo>
                  <a:lnTo>
                    <a:pt x="0" y="144780"/>
                  </a:lnTo>
                  <a:lnTo>
                    <a:pt x="289560" y="144780"/>
                  </a:lnTo>
                  <a:lnTo>
                    <a:pt x="289560" y="115811"/>
                  </a:lnTo>
                  <a:lnTo>
                    <a:pt x="271852" y="79194"/>
                  </a:lnTo>
                  <a:lnTo>
                    <a:pt x="183388" y="44907"/>
                  </a:lnTo>
                  <a:lnTo>
                    <a:pt x="183388" y="0"/>
                  </a:lnTo>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pic>
          <p:nvPicPr>
            <p:cNvPr id="158" name="Google Shape;158;p4"/>
            <p:cNvPicPr preferRelativeResize="0"/>
            <p:nvPr/>
          </p:nvPicPr>
          <p:blipFill rotWithShape="1">
            <a:blip r:embed="rId4">
              <a:alphaModFix/>
            </a:blip>
            <a:srcRect b="0" l="0" r="0" t="0"/>
            <a:stretch/>
          </p:blipFill>
          <p:spPr>
            <a:xfrm>
              <a:off x="413384" y="5511164"/>
              <a:ext cx="171450" cy="201929"/>
            </a:xfrm>
            <a:prstGeom prst="rect">
              <a:avLst/>
            </a:prstGeom>
            <a:noFill/>
            <a:ln>
              <a:noFill/>
            </a:ln>
          </p:spPr>
        </p:pic>
        <p:sp>
          <p:nvSpPr>
            <p:cNvPr id="159" name="Google Shape;159;p4"/>
            <p:cNvSpPr/>
            <p:nvPr/>
          </p:nvSpPr>
          <p:spPr>
            <a:xfrm>
              <a:off x="552450" y="5391150"/>
              <a:ext cx="251459" cy="289560"/>
            </a:xfrm>
            <a:custGeom>
              <a:rect b="b" l="l" r="r" t="t"/>
              <a:pathLst>
                <a:path extrusionOk="0" h="289560" w="251459">
                  <a:moveTo>
                    <a:pt x="0" y="115824"/>
                  </a:moveTo>
                  <a:lnTo>
                    <a:pt x="9879" y="70723"/>
                  </a:lnTo>
                  <a:lnTo>
                    <a:pt x="36823" y="33908"/>
                  </a:lnTo>
                  <a:lnTo>
                    <a:pt x="76788" y="9096"/>
                  </a:lnTo>
                  <a:lnTo>
                    <a:pt x="125729" y="0"/>
                  </a:lnTo>
                  <a:lnTo>
                    <a:pt x="174671" y="9096"/>
                  </a:lnTo>
                  <a:lnTo>
                    <a:pt x="214636" y="33909"/>
                  </a:lnTo>
                  <a:lnTo>
                    <a:pt x="241580" y="70723"/>
                  </a:lnTo>
                  <a:lnTo>
                    <a:pt x="251459" y="115824"/>
                  </a:lnTo>
                  <a:lnTo>
                    <a:pt x="245763" y="150386"/>
                  </a:lnTo>
                  <a:lnTo>
                    <a:pt x="229820" y="180800"/>
                  </a:lnTo>
                  <a:lnTo>
                    <a:pt x="205356" y="205456"/>
                  </a:lnTo>
                  <a:lnTo>
                    <a:pt x="174091" y="222745"/>
                  </a:lnTo>
                  <a:lnTo>
                    <a:pt x="159267" y="235583"/>
                  </a:lnTo>
                  <a:lnTo>
                    <a:pt x="135362" y="255871"/>
                  </a:lnTo>
                  <a:lnTo>
                    <a:pt x="111458" y="276300"/>
                  </a:lnTo>
                  <a:lnTo>
                    <a:pt x="96634" y="289559"/>
                  </a:lnTo>
                  <a:lnTo>
                    <a:pt x="96635" y="277775"/>
                  </a:lnTo>
                  <a:lnTo>
                    <a:pt x="96643" y="260435"/>
                  </a:lnTo>
                  <a:lnTo>
                    <a:pt x="96666" y="242843"/>
                  </a:lnTo>
                  <a:lnTo>
                    <a:pt x="96710" y="230301"/>
                  </a:lnTo>
                  <a:lnTo>
                    <a:pt x="89092" y="229008"/>
                  </a:lnTo>
                  <a:lnTo>
                    <a:pt x="81641" y="227293"/>
                  </a:lnTo>
                  <a:lnTo>
                    <a:pt x="74371" y="225170"/>
                  </a:lnTo>
                  <a:lnTo>
                    <a:pt x="67297" y="222656"/>
                  </a:lnTo>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0" name="Google Shape;160;p4"/>
            <p:cNvSpPr/>
            <p:nvPr/>
          </p:nvSpPr>
          <p:spPr>
            <a:xfrm>
              <a:off x="712470" y="5505450"/>
              <a:ext cx="22859" cy="22860"/>
            </a:xfrm>
            <a:custGeom>
              <a:rect b="b" l="l" r="r" t="t"/>
              <a:pathLst>
                <a:path extrusionOk="0" h="22860" w="22859">
                  <a:moveTo>
                    <a:pt x="22859" y="0"/>
                  </a:moveTo>
                  <a:lnTo>
                    <a:pt x="0" y="0"/>
                  </a:lnTo>
                  <a:lnTo>
                    <a:pt x="0" y="22859"/>
                  </a:lnTo>
                  <a:lnTo>
                    <a:pt x="22859" y="22859"/>
                  </a:lnTo>
                  <a:lnTo>
                    <a:pt x="22859" y="0"/>
                  </a:lnTo>
                  <a:close/>
                </a:path>
              </a:pathLst>
            </a:custGeom>
            <a:solidFill>
              <a:srgbClr val="0000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1" name="Google Shape;161;p4"/>
            <p:cNvSpPr/>
            <p:nvPr/>
          </p:nvSpPr>
          <p:spPr>
            <a:xfrm>
              <a:off x="712470" y="5505450"/>
              <a:ext cx="22859" cy="22860"/>
            </a:xfrm>
            <a:custGeom>
              <a:rect b="b" l="l" r="r" t="t"/>
              <a:pathLst>
                <a:path extrusionOk="0" h="22860" w="22859">
                  <a:moveTo>
                    <a:pt x="0" y="22859"/>
                  </a:moveTo>
                  <a:lnTo>
                    <a:pt x="22859" y="22859"/>
                  </a:lnTo>
                  <a:lnTo>
                    <a:pt x="22859" y="0"/>
                  </a:lnTo>
                  <a:lnTo>
                    <a:pt x="0" y="0"/>
                  </a:lnTo>
                  <a:lnTo>
                    <a:pt x="0" y="22859"/>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2" name="Google Shape;162;p4"/>
            <p:cNvSpPr/>
            <p:nvPr/>
          </p:nvSpPr>
          <p:spPr>
            <a:xfrm>
              <a:off x="666750" y="5505450"/>
              <a:ext cx="22859" cy="22860"/>
            </a:xfrm>
            <a:custGeom>
              <a:rect b="b" l="l" r="r" t="t"/>
              <a:pathLst>
                <a:path extrusionOk="0" h="22860" w="22859">
                  <a:moveTo>
                    <a:pt x="22859" y="0"/>
                  </a:moveTo>
                  <a:lnTo>
                    <a:pt x="0" y="0"/>
                  </a:lnTo>
                  <a:lnTo>
                    <a:pt x="0" y="22859"/>
                  </a:lnTo>
                  <a:lnTo>
                    <a:pt x="22859" y="22859"/>
                  </a:lnTo>
                  <a:lnTo>
                    <a:pt x="22859" y="0"/>
                  </a:lnTo>
                  <a:close/>
                </a:path>
              </a:pathLst>
            </a:custGeom>
            <a:solidFill>
              <a:srgbClr val="0000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3" name="Google Shape;163;p4"/>
            <p:cNvSpPr/>
            <p:nvPr/>
          </p:nvSpPr>
          <p:spPr>
            <a:xfrm>
              <a:off x="666750" y="5505450"/>
              <a:ext cx="22859" cy="22860"/>
            </a:xfrm>
            <a:custGeom>
              <a:rect b="b" l="l" r="r" t="t"/>
              <a:pathLst>
                <a:path extrusionOk="0" h="22860" w="22859">
                  <a:moveTo>
                    <a:pt x="0" y="22859"/>
                  </a:moveTo>
                  <a:lnTo>
                    <a:pt x="22859" y="22859"/>
                  </a:lnTo>
                  <a:lnTo>
                    <a:pt x="22859" y="0"/>
                  </a:lnTo>
                  <a:lnTo>
                    <a:pt x="0" y="0"/>
                  </a:lnTo>
                  <a:lnTo>
                    <a:pt x="0" y="22859"/>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4" name="Google Shape;164;p4"/>
            <p:cNvSpPr/>
            <p:nvPr/>
          </p:nvSpPr>
          <p:spPr>
            <a:xfrm>
              <a:off x="621029" y="5505450"/>
              <a:ext cx="15240" cy="22860"/>
            </a:xfrm>
            <a:custGeom>
              <a:rect b="b" l="l" r="r" t="t"/>
              <a:pathLst>
                <a:path extrusionOk="0" h="22860" w="15240">
                  <a:moveTo>
                    <a:pt x="15240" y="0"/>
                  </a:moveTo>
                  <a:lnTo>
                    <a:pt x="0" y="0"/>
                  </a:lnTo>
                  <a:lnTo>
                    <a:pt x="0" y="22859"/>
                  </a:lnTo>
                  <a:lnTo>
                    <a:pt x="15240" y="22859"/>
                  </a:lnTo>
                  <a:lnTo>
                    <a:pt x="15240" y="0"/>
                  </a:lnTo>
                  <a:close/>
                </a:path>
              </a:pathLst>
            </a:custGeom>
            <a:solidFill>
              <a:srgbClr val="000000"/>
            </a:solidFill>
            <a:ln>
              <a:noFill/>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65" name="Google Shape;165;p4"/>
            <p:cNvSpPr/>
            <p:nvPr/>
          </p:nvSpPr>
          <p:spPr>
            <a:xfrm>
              <a:off x="621029" y="5505450"/>
              <a:ext cx="15240" cy="22860"/>
            </a:xfrm>
            <a:custGeom>
              <a:rect b="b" l="l" r="r" t="t"/>
              <a:pathLst>
                <a:path extrusionOk="0" h="22860" w="15240">
                  <a:moveTo>
                    <a:pt x="0" y="22859"/>
                  </a:moveTo>
                  <a:lnTo>
                    <a:pt x="15240" y="22859"/>
                  </a:lnTo>
                  <a:lnTo>
                    <a:pt x="15240" y="0"/>
                  </a:lnTo>
                  <a:lnTo>
                    <a:pt x="0" y="0"/>
                  </a:lnTo>
                  <a:lnTo>
                    <a:pt x="0" y="22859"/>
                  </a:lnTo>
                  <a:close/>
                </a:path>
              </a:pathLst>
            </a:custGeom>
            <a:noFill/>
            <a:ln cap="flat" cmpd="sng" w="9525">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grpSp>
      <p:sp>
        <p:nvSpPr>
          <p:cNvPr id="166" name="Google Shape;166;p4"/>
          <p:cNvSpPr txBox="1"/>
          <p:nvPr/>
        </p:nvSpPr>
        <p:spPr>
          <a:xfrm>
            <a:off x="403673" y="3614998"/>
            <a:ext cx="8244300" cy="866700"/>
          </a:xfrm>
          <a:prstGeom prst="rect">
            <a:avLst/>
          </a:prstGeom>
          <a:noFill/>
          <a:ln>
            <a:noFill/>
          </a:ln>
        </p:spPr>
        <p:txBody>
          <a:bodyPr anchorCtr="0" anchor="t" bIns="0" lIns="0" spcFirstLastPara="1" rIns="0" wrap="square" tIns="35250">
            <a:spAutoFit/>
          </a:bodyPr>
          <a:lstStyle/>
          <a:p>
            <a:pPr indent="0" lvl="0" marL="12700" marR="0" rtl="0" algn="l">
              <a:lnSpc>
                <a:spcPct val="100000"/>
              </a:lnSpc>
              <a:spcBef>
                <a:spcPts val="0"/>
              </a:spcBef>
              <a:spcAft>
                <a:spcPts val="0"/>
              </a:spcAft>
              <a:buClr>
                <a:srgbClr val="000000"/>
              </a:buClr>
              <a:buSzPts val="1200"/>
              <a:buFont typeface="Arial"/>
              <a:buNone/>
            </a:pPr>
            <a:r>
              <a:rPr b="1" i="0" lang="en" sz="800" u="none" cap="none" strike="noStrike">
                <a:solidFill>
                  <a:srgbClr val="E22C91"/>
                </a:solidFill>
                <a:latin typeface="Arial"/>
                <a:ea typeface="Arial"/>
                <a:cs typeface="Arial"/>
                <a:sym typeface="Arial"/>
              </a:rPr>
              <a:t>Advice from </a:t>
            </a:r>
            <a:r>
              <a:rPr b="1" lang="en" sz="800">
                <a:solidFill>
                  <a:srgbClr val="E22C91"/>
                </a:solidFill>
              </a:rPr>
              <a:t>S</a:t>
            </a:r>
            <a:r>
              <a:rPr b="1" i="0" lang="en" sz="800" u="none" cap="none" strike="noStrike">
                <a:solidFill>
                  <a:srgbClr val="E22C91"/>
                </a:solidFill>
                <a:latin typeface="Arial"/>
                <a:ea typeface="Arial"/>
                <a:cs typeface="Arial"/>
                <a:sym typeface="Arial"/>
              </a:rPr>
              <a:t>ales </a:t>
            </a:r>
            <a:r>
              <a:rPr b="1" lang="en" sz="800">
                <a:solidFill>
                  <a:srgbClr val="E22C91"/>
                </a:solidFill>
              </a:rPr>
              <a:t>S</a:t>
            </a:r>
            <a:r>
              <a:rPr b="1" i="0" lang="en" sz="800" u="none" cap="none" strike="noStrike">
                <a:solidFill>
                  <a:srgbClr val="E22C91"/>
                </a:solidFill>
                <a:latin typeface="Arial"/>
                <a:ea typeface="Arial"/>
                <a:cs typeface="Arial"/>
                <a:sym typeface="Arial"/>
              </a:rPr>
              <a:t>pecialists – How the DT200 ensures compliance and lowers costs!</a:t>
            </a:r>
            <a:br>
              <a:rPr b="1" i="0" lang="en" sz="650" u="none" cap="none" strike="noStrike">
                <a:solidFill>
                  <a:srgbClr val="000000"/>
                </a:solidFill>
                <a:latin typeface="Arial"/>
                <a:ea typeface="Arial"/>
                <a:cs typeface="Arial"/>
                <a:sym typeface="Arial"/>
              </a:rPr>
            </a:br>
            <a:r>
              <a:rPr b="1" i="0" lang="en" sz="600" u="none" cap="none" strike="noStrike">
                <a:solidFill>
                  <a:srgbClr val="000000"/>
                </a:solidFill>
                <a:latin typeface="Arial"/>
                <a:ea typeface="Arial"/>
                <a:cs typeface="Arial"/>
                <a:sym typeface="Arial"/>
              </a:rPr>
              <a:t>Show how the </a:t>
            </a:r>
            <a:r>
              <a:rPr b="1" i="0" lang="en" sz="600" u="none" cap="none" strike="noStrike">
                <a:solidFill>
                  <a:schemeClr val="dk1"/>
                </a:solidFill>
                <a:latin typeface="Arial"/>
                <a:ea typeface="Arial"/>
                <a:cs typeface="Arial"/>
                <a:sym typeface="Arial"/>
              </a:rPr>
              <a:t>School </a:t>
            </a:r>
            <a:r>
              <a:rPr b="1" lang="en" sz="600">
                <a:solidFill>
                  <a:schemeClr val="dk1"/>
                </a:solidFill>
              </a:rPr>
              <a:t>Safety</a:t>
            </a:r>
            <a:r>
              <a:rPr b="1" i="0" lang="en" sz="600" u="none" cap="none" strike="noStrike">
                <a:solidFill>
                  <a:schemeClr val="dk1"/>
                </a:solidFill>
                <a:latin typeface="Arial"/>
                <a:ea typeface="Arial"/>
                <a:cs typeface="Arial"/>
                <a:sym typeface="Arial"/>
              </a:rPr>
              <a:t> Communication Hub</a:t>
            </a:r>
            <a:r>
              <a:rPr b="1" i="0" lang="en" sz="600" u="none" cap="none" strike="noStrike">
                <a:solidFill>
                  <a:srgbClr val="000000"/>
                </a:solidFill>
                <a:latin typeface="Arial"/>
                <a:ea typeface="Arial"/>
                <a:cs typeface="Arial"/>
                <a:sym typeface="Arial"/>
              </a:rPr>
              <a:t> ensures compliance safety and lowers costs!</a:t>
            </a:r>
            <a:endParaRPr b="0" i="0" sz="600" u="none" cap="none" strike="noStrike">
              <a:solidFill>
                <a:srgbClr val="000000"/>
              </a:solidFill>
              <a:latin typeface="Arial"/>
              <a:ea typeface="Arial"/>
              <a:cs typeface="Arial"/>
              <a:sym typeface="Arial"/>
            </a:endParaRPr>
          </a:p>
          <a:p>
            <a:pPr indent="-171450" lvl="0" marL="673100" marR="0" rtl="0" algn="l">
              <a:lnSpc>
                <a:spcPct val="100000"/>
              </a:lnSpc>
              <a:spcBef>
                <a:spcPts val="0"/>
              </a:spcBef>
              <a:spcAft>
                <a:spcPts val="0"/>
              </a:spcAft>
              <a:buClr>
                <a:srgbClr val="000000"/>
              </a:buClr>
              <a:buSzPts val="700"/>
              <a:buFont typeface="Arial"/>
              <a:buChar char="•"/>
            </a:pPr>
            <a:r>
              <a:rPr b="0" i="0" lang="en" sz="600" u="none" cap="none" strike="noStrike">
                <a:solidFill>
                  <a:srgbClr val="000000"/>
                </a:solidFill>
                <a:latin typeface="Arial"/>
                <a:ea typeface="Arial"/>
                <a:cs typeface="Arial"/>
                <a:sym typeface="Arial"/>
              </a:rPr>
              <a:t>It delivers a dedicated, reliable phone line that is fully Kari’s Law and E911 compliant—critical for schools—and often reduces monthly recurring costs by up to 50% compared to traditional POTS.</a:t>
            </a:r>
            <a:endParaRPr b="0" i="0" sz="600" u="none" cap="none" strike="noStrike">
              <a:solidFill>
                <a:srgbClr val="000000"/>
              </a:solidFill>
              <a:latin typeface="Arial"/>
              <a:ea typeface="Arial"/>
              <a:cs typeface="Arial"/>
              <a:sym typeface="Arial"/>
            </a:endParaRPr>
          </a:p>
          <a:p>
            <a:pPr indent="-171450" lvl="0" marL="673100" marR="0" rtl="0" algn="l">
              <a:lnSpc>
                <a:spcPct val="100000"/>
              </a:lnSpc>
              <a:spcBef>
                <a:spcPts val="0"/>
              </a:spcBef>
              <a:spcAft>
                <a:spcPts val="0"/>
              </a:spcAft>
              <a:buClr>
                <a:srgbClr val="000000"/>
              </a:buClr>
              <a:buSzPts val="700"/>
              <a:buFont typeface="Arial"/>
              <a:buChar char="•"/>
            </a:pPr>
            <a:r>
              <a:rPr b="0" i="0" lang="en" sz="600" u="none" cap="none" strike="noStrike">
                <a:solidFill>
                  <a:srgbClr val="000000"/>
                </a:solidFill>
                <a:latin typeface="Arial"/>
                <a:ea typeface="Arial"/>
                <a:cs typeface="Arial"/>
                <a:sym typeface="Arial"/>
              </a:rPr>
              <a:t>If cost is questioned, emphasize value beyond voice. The </a:t>
            </a:r>
            <a:r>
              <a:rPr b="0" i="0" lang="en" sz="600" u="none" cap="none" strike="noStrike">
                <a:solidFill>
                  <a:schemeClr val="dk1"/>
                </a:solidFill>
                <a:latin typeface="Arial"/>
                <a:ea typeface="Arial"/>
                <a:cs typeface="Arial"/>
                <a:sym typeface="Arial"/>
              </a:rPr>
              <a:t>School </a:t>
            </a:r>
            <a:r>
              <a:rPr lang="en" sz="600">
                <a:solidFill>
                  <a:schemeClr val="dk1"/>
                </a:solidFill>
              </a:rPr>
              <a:t>Safety</a:t>
            </a:r>
            <a:r>
              <a:rPr b="0" i="0" lang="en" sz="600" u="none" cap="none" strike="noStrike">
                <a:solidFill>
                  <a:schemeClr val="dk1"/>
                </a:solidFill>
                <a:latin typeface="Arial"/>
                <a:ea typeface="Arial"/>
                <a:cs typeface="Arial"/>
                <a:sym typeface="Arial"/>
              </a:rPr>
              <a:t> Communication Hub</a:t>
            </a:r>
            <a:r>
              <a:rPr b="0" i="0" lang="en" sz="600" u="none" cap="none" strike="noStrike">
                <a:solidFill>
                  <a:srgbClr val="000000"/>
                </a:solidFill>
                <a:latin typeface="Arial"/>
                <a:ea typeface="Arial"/>
                <a:cs typeface="Arial"/>
                <a:sym typeface="Arial"/>
              </a:rPr>
              <a:t> provides reliable voice service plus text, email, and preloaded apps, while its built-in hotspot powers other devices and remote monitoring ensures uptime.</a:t>
            </a:r>
            <a:endParaRPr b="0" i="0" sz="600" u="none" cap="none" strike="noStrike">
              <a:solidFill>
                <a:srgbClr val="000000"/>
              </a:solidFill>
              <a:latin typeface="Arial"/>
              <a:ea typeface="Arial"/>
              <a:cs typeface="Arial"/>
              <a:sym typeface="Arial"/>
            </a:endParaRPr>
          </a:p>
          <a:p>
            <a:pPr indent="-171450" lvl="0" marL="673100" marR="0" rtl="0" algn="l">
              <a:lnSpc>
                <a:spcPct val="100000"/>
              </a:lnSpc>
              <a:spcBef>
                <a:spcPts val="0"/>
              </a:spcBef>
              <a:spcAft>
                <a:spcPts val="0"/>
              </a:spcAft>
              <a:buClr>
                <a:srgbClr val="000000"/>
              </a:buClr>
              <a:buSzPts val="700"/>
              <a:buFont typeface="Arial"/>
              <a:buChar char="•"/>
            </a:pPr>
            <a:r>
              <a:rPr b="0" i="0" lang="en" sz="600" u="none" cap="none" strike="noStrike">
                <a:solidFill>
                  <a:srgbClr val="000000"/>
                </a:solidFill>
                <a:latin typeface="Arial"/>
                <a:ea typeface="Arial"/>
                <a:cs typeface="Arial"/>
                <a:sym typeface="Arial"/>
              </a:rPr>
              <a:t>Highlight ease of use. Setup is simple—just plug it in and it’s deployed, making the transition painless for school staff.</a:t>
            </a:r>
            <a:endParaRPr b="0" i="0" sz="600" u="none" cap="none" strike="noStrike">
              <a:solidFill>
                <a:srgbClr val="000000"/>
              </a:solidFill>
              <a:latin typeface="Arial"/>
              <a:ea typeface="Arial"/>
              <a:cs typeface="Arial"/>
              <a:sym typeface="Arial"/>
            </a:endParaRPr>
          </a:p>
          <a:p>
            <a:pPr indent="-171450" lvl="0" marL="673100" marR="0" rtl="0" algn="l">
              <a:lnSpc>
                <a:spcPct val="100000"/>
              </a:lnSpc>
              <a:spcBef>
                <a:spcPts val="0"/>
              </a:spcBef>
              <a:spcAft>
                <a:spcPts val="0"/>
              </a:spcAft>
              <a:buClr>
                <a:srgbClr val="000000"/>
              </a:buClr>
              <a:buSzPts val="700"/>
              <a:buFont typeface="Arial"/>
              <a:buChar char="•"/>
            </a:pPr>
            <a:r>
              <a:rPr b="0" i="0" lang="en" sz="600" u="none" cap="none" strike="noStrike">
                <a:solidFill>
                  <a:srgbClr val="000000"/>
                </a:solidFill>
                <a:latin typeface="Arial"/>
                <a:ea typeface="Arial"/>
                <a:cs typeface="Arial"/>
                <a:sym typeface="Arial"/>
              </a:rPr>
              <a:t>Stress peace of mind. With its built-in 2000 mAh battery backup, the </a:t>
            </a:r>
            <a:r>
              <a:rPr b="0" i="0" lang="en" sz="600" u="none" cap="none" strike="noStrike">
                <a:solidFill>
                  <a:schemeClr val="dk1"/>
                </a:solidFill>
                <a:latin typeface="Arial"/>
                <a:ea typeface="Arial"/>
                <a:cs typeface="Arial"/>
                <a:sym typeface="Arial"/>
              </a:rPr>
              <a:t>School </a:t>
            </a:r>
            <a:r>
              <a:rPr lang="en" sz="600">
                <a:solidFill>
                  <a:schemeClr val="dk1"/>
                </a:solidFill>
              </a:rPr>
              <a:t>Safety</a:t>
            </a:r>
            <a:r>
              <a:rPr b="0" i="0" lang="en" sz="600" u="none" cap="none" strike="noStrike">
                <a:solidFill>
                  <a:schemeClr val="dk1"/>
                </a:solidFill>
                <a:latin typeface="Arial"/>
                <a:ea typeface="Arial"/>
                <a:cs typeface="Arial"/>
                <a:sym typeface="Arial"/>
              </a:rPr>
              <a:t> Communication Hub</a:t>
            </a:r>
            <a:r>
              <a:rPr b="0" i="0" lang="en" sz="600" u="none" cap="none" strike="noStrike">
                <a:solidFill>
                  <a:srgbClr val="000000"/>
                </a:solidFill>
                <a:latin typeface="Arial"/>
                <a:ea typeface="Arial"/>
                <a:cs typeface="Arial"/>
                <a:sym typeface="Arial"/>
              </a:rPr>
              <a:t> keeps campuses connected during power or internet outages, ensuring safety, compliance, and communication continuity.</a:t>
            </a:r>
            <a:endParaRPr b="0" i="0" sz="600" u="none" cap="none" strike="noStrike">
              <a:solidFill>
                <a:srgbClr val="000000"/>
              </a:solidFill>
              <a:latin typeface="Arial"/>
              <a:ea typeface="Arial"/>
              <a:cs typeface="Arial"/>
              <a:sym typeface="Arial"/>
            </a:endParaRPr>
          </a:p>
        </p:txBody>
      </p:sp>
      <p:sp>
        <p:nvSpPr>
          <p:cNvPr id="167" name="Google Shape;167;p4"/>
          <p:cNvSpPr txBox="1"/>
          <p:nvPr/>
        </p:nvSpPr>
        <p:spPr>
          <a:xfrm>
            <a:off x="243665" y="1353759"/>
            <a:ext cx="4158372" cy="666536"/>
          </a:xfrm>
          <a:prstGeom prst="rect">
            <a:avLst/>
          </a:prstGeom>
          <a:noFill/>
          <a:ln>
            <a:noFill/>
          </a:ln>
        </p:spPr>
        <p:txBody>
          <a:bodyPr anchorCtr="0" anchor="t" bIns="0" lIns="0" spcFirstLastPara="1" rIns="0" wrap="square" tIns="35250">
            <a:spAutoFit/>
          </a:bodyPr>
          <a:lstStyle/>
          <a:p>
            <a:pPr indent="0" lvl="0" marL="25400" marR="0" rtl="0" algn="l">
              <a:lnSpc>
                <a:spcPct val="100000"/>
              </a:lnSpc>
              <a:spcBef>
                <a:spcPts val="0"/>
              </a:spcBef>
              <a:spcAft>
                <a:spcPts val="0"/>
              </a:spcAft>
              <a:buClr>
                <a:srgbClr val="000000"/>
              </a:buClr>
              <a:buSzPts val="800"/>
              <a:buFont typeface="Arial"/>
              <a:buNone/>
            </a:pPr>
            <a:r>
              <a:rPr b="1" i="0" lang="en" sz="600" u="none" cap="none" strike="noStrike">
                <a:solidFill>
                  <a:srgbClr val="000000"/>
                </a:solidFill>
                <a:latin typeface="Arial"/>
                <a:ea typeface="Arial"/>
                <a:cs typeface="Arial"/>
                <a:sym typeface="Arial"/>
              </a:rPr>
              <a:t>Industry Landscape</a:t>
            </a:r>
            <a:endParaRPr b="0" i="0" sz="600" u="none" cap="none" strike="noStrike">
              <a:solidFill>
                <a:srgbClr val="000000"/>
              </a:solidFill>
              <a:latin typeface="Arial"/>
              <a:ea typeface="Arial"/>
              <a:cs typeface="Arial"/>
              <a:sym typeface="Arial"/>
            </a:endParaRPr>
          </a:p>
          <a:p>
            <a:pPr indent="-133350" lvl="0" marL="139700" marR="0" rtl="0" algn="l">
              <a:lnSpc>
                <a:spcPct val="100000"/>
              </a:lnSpc>
              <a:spcBef>
                <a:spcPts val="2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Schools must maintain reliable communications for emergencies as POTS lines sunset.</a:t>
            </a:r>
            <a:endParaRPr b="0" i="0" sz="600" u="none" cap="none" strike="noStrike">
              <a:solidFill>
                <a:srgbClr val="000000"/>
              </a:solidFill>
              <a:latin typeface="Arial"/>
              <a:ea typeface="Arial"/>
              <a:cs typeface="Arial"/>
              <a:sym typeface="Arial"/>
            </a:endParaRPr>
          </a:p>
          <a:p>
            <a:pPr indent="-133350" lvl="0" marL="139700" marR="0" rtl="0" algn="l">
              <a:lnSpc>
                <a:spcPct val="100000"/>
              </a:lnSpc>
              <a:spcBef>
                <a:spcPts val="2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Compliance with Kari’s Law is mandatory: schools must enable direct 911 dialing without a prefix (like “9”) and be E911 compliant even in the event of power or internet outages.</a:t>
            </a:r>
            <a:endParaRPr b="0" i="0" sz="600" u="none" cap="none" strike="noStrike">
              <a:solidFill>
                <a:srgbClr val="000000"/>
              </a:solidFill>
              <a:latin typeface="Arial"/>
              <a:ea typeface="Arial"/>
              <a:cs typeface="Arial"/>
              <a:sym typeface="Arial"/>
            </a:endParaRPr>
          </a:p>
          <a:p>
            <a:pPr indent="-133350" lvl="0" marL="139700" marR="0" rtl="0" algn="l">
              <a:lnSpc>
                <a:spcPct val="100000"/>
              </a:lnSpc>
              <a:spcBef>
                <a:spcPts val="2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Options generally fall into three categories: continue using POTS, migrate to VoIP, or adopt a cellular-based phone line replacement like the DT200.</a:t>
            </a:r>
            <a:endParaRPr b="0" i="0" sz="600" u="none" cap="none" strike="noStrike">
              <a:solidFill>
                <a:srgbClr val="000000"/>
              </a:solidFill>
              <a:latin typeface="Arial"/>
              <a:ea typeface="Arial"/>
              <a:cs typeface="Arial"/>
              <a:sym typeface="Arial"/>
            </a:endParaRPr>
          </a:p>
        </p:txBody>
      </p:sp>
      <p:sp>
        <p:nvSpPr>
          <p:cNvPr id="168" name="Google Shape;168;p4"/>
          <p:cNvSpPr txBox="1"/>
          <p:nvPr/>
        </p:nvSpPr>
        <p:spPr>
          <a:xfrm>
            <a:off x="243665" y="2071010"/>
            <a:ext cx="4103700" cy="811125"/>
          </a:xfrm>
          <a:prstGeom prst="rect">
            <a:avLst/>
          </a:prstGeom>
          <a:noFill/>
          <a:ln>
            <a:noFill/>
          </a:ln>
        </p:spPr>
        <p:txBody>
          <a:bodyPr anchorCtr="0" anchor="t" bIns="0" lIns="0" spcFirstLastPara="1" rIns="0" wrap="square" tIns="36200">
            <a:spAutoFit/>
          </a:bodyPr>
          <a:lstStyle/>
          <a:p>
            <a:pPr indent="0" lvl="0" marL="25400" marR="0" rtl="0" algn="l">
              <a:lnSpc>
                <a:spcPct val="100000"/>
              </a:lnSpc>
              <a:spcBef>
                <a:spcPts val="0"/>
              </a:spcBef>
              <a:spcAft>
                <a:spcPts val="0"/>
              </a:spcAft>
              <a:buClr>
                <a:srgbClr val="000000"/>
              </a:buClr>
              <a:buSzPts val="800"/>
              <a:buFont typeface="Arial"/>
              <a:buNone/>
            </a:pPr>
            <a:r>
              <a:rPr b="1" i="0" lang="en" sz="600" u="none" cap="none" strike="noStrike">
                <a:solidFill>
                  <a:srgbClr val="000000"/>
                </a:solidFill>
                <a:latin typeface="Arial"/>
                <a:ea typeface="Arial"/>
                <a:cs typeface="Arial"/>
                <a:sym typeface="Arial"/>
              </a:rPr>
              <a:t>Continue POTS Service</a:t>
            </a:r>
            <a:endParaRPr b="0" i="0" sz="600" u="none" cap="none" strike="noStrike">
              <a:solidFill>
                <a:srgbClr val="000000"/>
              </a:solidFill>
              <a:latin typeface="Arial"/>
              <a:ea typeface="Arial"/>
              <a:cs typeface="Arial"/>
              <a:sym typeface="Arial"/>
            </a:endParaRPr>
          </a:p>
          <a:p>
            <a:pPr indent="-133350" lvl="0" marL="139700" marR="0" rtl="0" algn="l">
              <a:lnSpc>
                <a:spcPct val="100000"/>
              </a:lnSpc>
              <a:spcBef>
                <a:spcPts val="2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Some schools may choose to delay action and continue using traditional copper POTS lines until they are no longer available.</a:t>
            </a:r>
            <a:endParaRPr b="0" i="0" sz="600" u="none" cap="none" strike="noStrike">
              <a:solidFill>
                <a:srgbClr val="000000"/>
              </a:solidFill>
              <a:latin typeface="Arial"/>
              <a:ea typeface="Arial"/>
              <a:cs typeface="Arial"/>
              <a:sym typeface="Arial"/>
            </a:endParaRPr>
          </a:p>
          <a:p>
            <a:pPr indent="-133350" lvl="0" marL="139700" marR="0" rtl="0" algn="l">
              <a:lnSpc>
                <a:spcPct val="100000"/>
              </a:lnSpc>
              <a:spcBef>
                <a:spcPts val="2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Risks include:</a:t>
            </a:r>
            <a:endParaRPr b="0" i="0" sz="600" u="none" cap="none" strike="noStrike">
              <a:solidFill>
                <a:srgbClr val="000000"/>
              </a:solidFill>
              <a:latin typeface="Arial"/>
              <a:ea typeface="Arial"/>
              <a:cs typeface="Arial"/>
              <a:sym typeface="Arial"/>
            </a:endParaRPr>
          </a:p>
          <a:p>
            <a:pPr indent="-133350" lvl="2" marL="139700" marR="0" rtl="0" algn="l">
              <a:lnSpc>
                <a:spcPct val="100000"/>
              </a:lnSpc>
              <a:spcBef>
                <a:spcPts val="2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           Escalating monthly costs (MRCs) as carriers accelerate sunsetting.</a:t>
            </a:r>
            <a:endParaRPr b="0" i="0" sz="600" u="none" cap="none" strike="noStrike">
              <a:solidFill>
                <a:srgbClr val="000000"/>
              </a:solidFill>
              <a:latin typeface="Arial"/>
              <a:ea typeface="Arial"/>
              <a:cs typeface="Arial"/>
              <a:sym typeface="Arial"/>
            </a:endParaRPr>
          </a:p>
          <a:p>
            <a:pPr indent="-133350" lvl="2" marL="139700" marR="0" rtl="0" algn="l">
              <a:lnSpc>
                <a:spcPct val="100000"/>
              </a:lnSpc>
              <a:spcBef>
                <a:spcPts val="2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           Network degradation leading to declining reliability.</a:t>
            </a:r>
            <a:endParaRPr b="0" i="0" sz="600" u="none" cap="none" strike="noStrike">
              <a:solidFill>
                <a:srgbClr val="000000"/>
              </a:solidFill>
              <a:latin typeface="Arial"/>
              <a:ea typeface="Arial"/>
              <a:cs typeface="Arial"/>
              <a:sym typeface="Arial"/>
            </a:endParaRPr>
          </a:p>
          <a:p>
            <a:pPr indent="-133350" lvl="2" marL="139700" marR="0" rtl="0" algn="l">
              <a:lnSpc>
                <a:spcPct val="100000"/>
              </a:lnSpc>
              <a:spcBef>
                <a:spcPts val="2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           Sudden discontinuation, forcing schools into rushed, reactive decisions.</a:t>
            </a:r>
            <a:endParaRPr b="0" i="0" sz="600" u="none" cap="none" strike="noStrike">
              <a:solidFill>
                <a:srgbClr val="000000"/>
              </a:solidFill>
              <a:latin typeface="Arial"/>
              <a:ea typeface="Arial"/>
              <a:cs typeface="Arial"/>
              <a:sym typeface="Arial"/>
            </a:endParaRPr>
          </a:p>
        </p:txBody>
      </p:sp>
      <p:sp>
        <p:nvSpPr>
          <p:cNvPr id="169" name="Google Shape;169;p4"/>
          <p:cNvSpPr txBox="1"/>
          <p:nvPr/>
        </p:nvSpPr>
        <p:spPr>
          <a:xfrm>
            <a:off x="4674679" y="1396291"/>
            <a:ext cx="4075123" cy="812402"/>
          </a:xfrm>
          <a:prstGeom prst="rect">
            <a:avLst/>
          </a:prstGeom>
          <a:noFill/>
          <a:ln>
            <a:noFill/>
          </a:ln>
        </p:spPr>
        <p:txBody>
          <a:bodyPr anchorCtr="0" anchor="t" bIns="0" lIns="0" spcFirstLastPara="1" rIns="0" wrap="square" tIns="9525">
            <a:spAutoFit/>
          </a:bodyPr>
          <a:lstStyle/>
          <a:p>
            <a:pPr indent="0" lvl="0" marL="6350" marR="0" rtl="0" algn="l">
              <a:lnSpc>
                <a:spcPct val="100000"/>
              </a:lnSpc>
              <a:spcBef>
                <a:spcPts val="0"/>
              </a:spcBef>
              <a:spcAft>
                <a:spcPts val="0"/>
              </a:spcAft>
              <a:buNone/>
            </a:pPr>
            <a:r>
              <a:rPr b="1" i="0" lang="en" sz="600" u="none" cap="none" strike="noStrike">
                <a:solidFill>
                  <a:srgbClr val="000000"/>
                </a:solidFill>
                <a:latin typeface="Arial"/>
                <a:ea typeface="Arial"/>
                <a:cs typeface="Arial"/>
                <a:sym typeface="Arial"/>
              </a:rPr>
              <a:t>VoIP</a:t>
            </a:r>
            <a:endParaRPr b="0" i="0" sz="600" u="none" cap="none" strike="noStrike">
              <a:solidFill>
                <a:srgbClr val="000000"/>
              </a:solidFill>
              <a:latin typeface="Arial"/>
              <a:ea typeface="Arial"/>
              <a:cs typeface="Arial"/>
              <a:sym typeface="Arial"/>
            </a:endParaRPr>
          </a:p>
          <a:p>
            <a:pPr indent="-133350" lvl="0" marL="139700" marR="0" rtl="0" algn="l">
              <a:lnSpc>
                <a:spcPct val="100000"/>
              </a:lnSpc>
              <a:spcBef>
                <a:spcPts val="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VoIP is sometimes viewed as a cost-effective option since it leverages existing broadband.</a:t>
            </a:r>
            <a:endParaRPr b="0" i="0" sz="600" u="none" cap="none" strike="noStrike">
              <a:solidFill>
                <a:srgbClr val="000000"/>
              </a:solidFill>
              <a:latin typeface="Arial"/>
              <a:ea typeface="Arial"/>
              <a:cs typeface="Arial"/>
              <a:sym typeface="Arial"/>
            </a:endParaRPr>
          </a:p>
          <a:p>
            <a:pPr indent="-133350" lvl="0" marL="139700" marR="0" rtl="0" algn="l">
              <a:lnSpc>
                <a:spcPct val="100000"/>
              </a:lnSpc>
              <a:spcBef>
                <a:spcPts val="1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However, for many school-critical analog systems (e.g., fire alarms, elevators, emergency call boxes), VoIP is not always compatible.</a:t>
            </a:r>
            <a:endParaRPr b="0" i="0" sz="600" u="none" cap="none" strike="noStrike">
              <a:solidFill>
                <a:srgbClr val="000000"/>
              </a:solidFill>
              <a:latin typeface="Arial"/>
              <a:ea typeface="Arial"/>
              <a:cs typeface="Arial"/>
              <a:sym typeface="Arial"/>
            </a:endParaRPr>
          </a:p>
          <a:p>
            <a:pPr indent="-133350" lvl="0" marL="139700" marR="0" rtl="0" algn="l">
              <a:lnSpc>
                <a:spcPct val="100000"/>
              </a:lnSpc>
              <a:spcBef>
                <a:spcPts val="1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Additional considerations:</a:t>
            </a:r>
            <a:endParaRPr b="0" i="0" sz="600" u="none" cap="none" strike="noStrike">
              <a:solidFill>
                <a:srgbClr val="000000"/>
              </a:solidFill>
              <a:latin typeface="Arial"/>
              <a:ea typeface="Arial"/>
              <a:cs typeface="Arial"/>
              <a:sym typeface="Arial"/>
            </a:endParaRPr>
          </a:p>
          <a:p>
            <a:pPr indent="-133350" lvl="0" marL="139700" marR="0" rtl="0" algn="l">
              <a:lnSpc>
                <a:spcPct val="100000"/>
              </a:lnSpc>
              <a:spcBef>
                <a:spcPts val="1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In power outages or broadband disruptions, VoIP service is interrupted.</a:t>
            </a:r>
            <a:endParaRPr b="0" i="0" sz="600" u="none" cap="none" strike="noStrike">
              <a:solidFill>
                <a:srgbClr val="000000"/>
              </a:solidFill>
              <a:latin typeface="Arial"/>
              <a:ea typeface="Arial"/>
              <a:cs typeface="Arial"/>
              <a:sym typeface="Arial"/>
            </a:endParaRPr>
          </a:p>
          <a:p>
            <a:pPr indent="-133350" lvl="0" marL="139700" marR="0" rtl="0" algn="l">
              <a:lnSpc>
                <a:spcPct val="100000"/>
              </a:lnSpc>
              <a:spcBef>
                <a:spcPts val="1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Voice compression on weak broadband signals can impact clarity during emergencies.</a:t>
            </a:r>
            <a:endParaRPr b="0" i="0" sz="600" u="none" cap="none" strike="noStrike">
              <a:solidFill>
                <a:srgbClr val="000000"/>
              </a:solidFill>
              <a:latin typeface="Arial"/>
              <a:ea typeface="Arial"/>
              <a:cs typeface="Arial"/>
              <a:sym typeface="Arial"/>
            </a:endParaRPr>
          </a:p>
          <a:p>
            <a:pPr indent="-133350" lvl="0" marL="139700" marR="0" rtl="0" algn="l">
              <a:lnSpc>
                <a:spcPct val="100000"/>
              </a:lnSpc>
              <a:spcBef>
                <a:spcPts val="1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NFPA 72 and other regulations often require that devices not touch the public internet, limiting VoIP applicability.</a:t>
            </a:r>
            <a:endParaRPr b="0" i="0" sz="600" u="none" cap="none" strike="noStrike">
              <a:solidFill>
                <a:srgbClr val="000000"/>
              </a:solidFill>
              <a:latin typeface="Arial"/>
              <a:ea typeface="Arial"/>
              <a:cs typeface="Arial"/>
              <a:sym typeface="Arial"/>
            </a:endParaRPr>
          </a:p>
        </p:txBody>
      </p:sp>
      <p:sp>
        <p:nvSpPr>
          <p:cNvPr id="170" name="Google Shape;170;p4"/>
          <p:cNvSpPr txBox="1"/>
          <p:nvPr/>
        </p:nvSpPr>
        <p:spPr>
          <a:xfrm>
            <a:off x="4674679" y="2304181"/>
            <a:ext cx="4140000" cy="484107"/>
          </a:xfrm>
          <a:prstGeom prst="rect">
            <a:avLst/>
          </a:prstGeom>
          <a:noFill/>
          <a:ln>
            <a:noFill/>
          </a:ln>
        </p:spPr>
        <p:txBody>
          <a:bodyPr anchorCtr="0" anchor="t" bIns="0" lIns="0" spcFirstLastPara="1" rIns="0" wrap="square" tIns="9525">
            <a:spAutoFit/>
          </a:bodyPr>
          <a:lstStyle/>
          <a:p>
            <a:pPr indent="0" lvl="0" marL="6350" marR="0" rtl="0" algn="l">
              <a:lnSpc>
                <a:spcPct val="100000"/>
              </a:lnSpc>
              <a:spcBef>
                <a:spcPts val="0"/>
              </a:spcBef>
              <a:spcAft>
                <a:spcPts val="0"/>
              </a:spcAft>
              <a:buNone/>
            </a:pPr>
            <a:r>
              <a:rPr b="1" i="0" lang="en" sz="600" u="none" cap="none" strike="noStrike">
                <a:solidFill>
                  <a:srgbClr val="000000"/>
                </a:solidFill>
                <a:latin typeface="Arial"/>
                <a:ea typeface="Arial"/>
                <a:cs typeface="Arial"/>
                <a:sym typeface="Arial"/>
              </a:rPr>
              <a:t>Other Competitors</a:t>
            </a:r>
            <a:endParaRPr b="0" i="0" sz="600" u="none" cap="none" strike="noStrike">
              <a:solidFill>
                <a:srgbClr val="000000"/>
              </a:solidFill>
              <a:latin typeface="Arial"/>
              <a:ea typeface="Arial"/>
              <a:cs typeface="Arial"/>
              <a:sym typeface="Arial"/>
            </a:endParaRPr>
          </a:p>
          <a:p>
            <a:pPr indent="-133350" lvl="0" marL="139700" marR="0" rtl="0" algn="l">
              <a:lnSpc>
                <a:spcPct val="100000"/>
              </a:lnSpc>
              <a:spcBef>
                <a:spcPts val="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Several vendors provide cellular-based POTS replacement solutions, though capabilities vary widely including: Simplifi, MarketSpark, Ooma, and DataRemote</a:t>
            </a:r>
            <a:endParaRPr b="0" i="0" sz="600" u="none" cap="none" strike="noStrike">
              <a:solidFill>
                <a:srgbClr val="000000"/>
              </a:solidFill>
              <a:latin typeface="Arial"/>
              <a:ea typeface="Arial"/>
              <a:cs typeface="Arial"/>
              <a:sym typeface="Arial"/>
            </a:endParaRPr>
          </a:p>
          <a:p>
            <a:pPr indent="-133350" lvl="0" marL="139700" marR="0" rtl="0" algn="l">
              <a:lnSpc>
                <a:spcPct val="100000"/>
              </a:lnSpc>
              <a:spcBef>
                <a:spcPts val="100"/>
              </a:spcBef>
              <a:spcAft>
                <a:spcPts val="0"/>
              </a:spcAft>
              <a:buClr>
                <a:srgbClr val="EA098E"/>
              </a:buClr>
              <a:buSzPts val="700"/>
              <a:buFont typeface="Noto Sans Symbols"/>
              <a:buChar char="▪"/>
            </a:pPr>
            <a:r>
              <a:rPr b="0" i="0" lang="en" sz="600" u="none" cap="none" strike="noStrike">
                <a:solidFill>
                  <a:srgbClr val="000000"/>
                </a:solidFill>
                <a:latin typeface="Arial"/>
                <a:ea typeface="Arial"/>
                <a:cs typeface="Arial"/>
                <a:sym typeface="Arial"/>
              </a:rPr>
              <a:t>Competitors are typically generic, the others are not purpose-built for schools’ critical needs, such as compliance, redundancy, and communication continuity in emergencies, including voice and data.</a:t>
            </a:r>
            <a:endParaRPr b="0" i="0" sz="600" u="none" cap="none" strike="noStrike">
              <a:solidFill>
                <a:srgbClr val="000000"/>
              </a:solidFill>
              <a:latin typeface="Arial"/>
              <a:ea typeface="Arial"/>
              <a:cs typeface="Arial"/>
              <a:sym typeface="Arial"/>
            </a:endParaRPr>
          </a:p>
        </p:txBody>
      </p:sp>
      <p:sp>
        <p:nvSpPr>
          <p:cNvPr id="171" name="Google Shape;171;p4"/>
          <p:cNvSpPr/>
          <p:nvPr/>
        </p:nvSpPr>
        <p:spPr>
          <a:xfrm>
            <a:off x="249379" y="3008955"/>
            <a:ext cx="8681314" cy="720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sp>
        <p:nvSpPr>
          <p:cNvPr id="172" name="Google Shape;172;p4"/>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t>‹#›</a:t>
            </a:fld>
            <a:endParaRPr/>
          </a:p>
        </p:txBody>
      </p:sp>
      <p:sp>
        <p:nvSpPr>
          <p:cNvPr id="173" name="Google Shape;173;p4"/>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t>FOR INTERNAL USE ONLY</a:t>
            </a:r>
            <a:endParaRPr/>
          </a:p>
        </p:txBody>
      </p:sp>
      <p:sp>
        <p:nvSpPr>
          <p:cNvPr id="174" name="Google Shape;174;p4"/>
          <p:cNvSpPr/>
          <p:nvPr/>
        </p:nvSpPr>
        <p:spPr>
          <a:xfrm>
            <a:off x="249379" y="1250111"/>
            <a:ext cx="8681314" cy="720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Arial"/>
              <a:ea typeface="Arial"/>
              <a:cs typeface="Arial"/>
              <a:sym typeface="Arial"/>
            </a:endParaRPr>
          </a:p>
        </p:txBody>
      </p:sp>
      <p:cxnSp>
        <p:nvCxnSpPr>
          <p:cNvPr id="175" name="Google Shape;175;p4"/>
          <p:cNvCxnSpPr/>
          <p:nvPr/>
        </p:nvCxnSpPr>
        <p:spPr>
          <a:xfrm>
            <a:off x="4490418" y="1250111"/>
            <a:ext cx="0" cy="1758844"/>
          </a:xfrm>
          <a:prstGeom prst="straightConnector1">
            <a:avLst/>
          </a:prstGeom>
          <a:noFill/>
          <a:ln cap="flat" cmpd="sng" w="9525">
            <a:solidFill>
              <a:srgbClr val="E62689"/>
            </a:solidFill>
            <a:prstDash val="solid"/>
            <a:round/>
            <a:headEnd len="sm" w="sm" type="none"/>
            <a:tailEnd len="sm" w="sm" type="none"/>
          </a:ln>
        </p:spPr>
      </p:cxnSp>
      <p:sp>
        <p:nvSpPr>
          <p:cNvPr id="176" name="Google Shape;176;p4"/>
          <p:cNvSpPr txBox="1"/>
          <p:nvPr/>
        </p:nvSpPr>
        <p:spPr>
          <a:xfrm>
            <a:off x="239543" y="3055986"/>
            <a:ext cx="8565000" cy="443398"/>
          </a:xfrm>
          <a:prstGeom prst="rect">
            <a:avLst/>
          </a:prstGeom>
          <a:noFill/>
          <a:ln>
            <a:noFill/>
          </a:ln>
        </p:spPr>
        <p:txBody>
          <a:bodyPr anchorCtr="0" anchor="t" bIns="0" lIns="0" spcFirstLastPara="1" rIns="0" wrap="square" tIns="35250">
            <a:spAutoFit/>
          </a:bodyPr>
          <a:lstStyle/>
          <a:p>
            <a:pPr indent="0" lvl="0" marL="12700" marR="0" rtl="0" algn="l">
              <a:lnSpc>
                <a:spcPct val="100000"/>
              </a:lnSpc>
              <a:spcBef>
                <a:spcPts val="0"/>
              </a:spcBef>
              <a:spcAft>
                <a:spcPts val="0"/>
              </a:spcAft>
              <a:buClr>
                <a:srgbClr val="000000"/>
              </a:buClr>
              <a:buSzPts val="800"/>
              <a:buFont typeface="Arial"/>
              <a:buNone/>
            </a:pPr>
            <a:r>
              <a:rPr b="1" i="0" lang="en" sz="600" u="none" cap="none" strike="noStrike">
                <a:solidFill>
                  <a:srgbClr val="000000"/>
                </a:solidFill>
                <a:latin typeface="Arial"/>
                <a:ea typeface="Arial"/>
                <a:cs typeface="Arial"/>
                <a:sym typeface="Arial"/>
              </a:rPr>
              <a:t>Opportunity -</a:t>
            </a:r>
            <a:endParaRPr b="0" i="0" sz="600" u="none" cap="none" strike="noStrike">
              <a:solidFill>
                <a:srgbClr val="000000"/>
              </a:solidFill>
              <a:latin typeface="Arial"/>
              <a:ea typeface="Arial"/>
              <a:cs typeface="Arial"/>
              <a:sym typeface="Arial"/>
            </a:endParaRPr>
          </a:p>
          <a:p>
            <a:pPr indent="0" lvl="0" marL="0" marR="0" rtl="0" algn="l">
              <a:lnSpc>
                <a:spcPct val="100000"/>
              </a:lnSpc>
              <a:spcBef>
                <a:spcPts val="300"/>
              </a:spcBef>
              <a:spcAft>
                <a:spcPts val="0"/>
              </a:spcAft>
              <a:buClr>
                <a:srgbClr val="000000"/>
              </a:buClr>
              <a:buSzPts val="700"/>
              <a:buFont typeface="Arial"/>
              <a:buNone/>
            </a:pPr>
            <a:r>
              <a:rPr b="0" i="0" lang="en" sz="600" u="none" cap="none" strike="noStrike">
                <a:solidFill>
                  <a:srgbClr val="000000"/>
                </a:solidFill>
                <a:latin typeface="Arial"/>
                <a:ea typeface="Arial"/>
                <a:cs typeface="Arial"/>
                <a:sym typeface="Arial"/>
              </a:rPr>
              <a:t>The </a:t>
            </a:r>
            <a:r>
              <a:rPr b="0" i="0" lang="en" sz="600" u="none" cap="none" strike="noStrike">
                <a:solidFill>
                  <a:schemeClr val="dk1"/>
                </a:solidFill>
                <a:latin typeface="Arial"/>
                <a:ea typeface="Arial"/>
                <a:cs typeface="Arial"/>
                <a:sym typeface="Arial"/>
              </a:rPr>
              <a:t>School </a:t>
            </a:r>
            <a:r>
              <a:rPr lang="en" sz="600">
                <a:solidFill>
                  <a:schemeClr val="dk1"/>
                </a:solidFill>
              </a:rPr>
              <a:t>Safety </a:t>
            </a:r>
            <a:r>
              <a:rPr b="0" i="0" lang="en" sz="600" u="none" cap="none" strike="noStrike">
                <a:solidFill>
                  <a:schemeClr val="dk1"/>
                </a:solidFill>
                <a:latin typeface="Arial"/>
                <a:ea typeface="Arial"/>
                <a:cs typeface="Arial"/>
                <a:sym typeface="Arial"/>
              </a:rPr>
              <a:t> Communication Hub</a:t>
            </a:r>
            <a:r>
              <a:rPr b="0" i="0" lang="en" sz="600" u="none" cap="none" strike="noStrike">
                <a:solidFill>
                  <a:srgbClr val="000000"/>
                </a:solidFill>
                <a:latin typeface="Arial"/>
                <a:ea typeface="Arial"/>
                <a:cs typeface="Arial"/>
                <a:sym typeface="Arial"/>
              </a:rPr>
              <a:t> is a school-focused, cellular-based phone solution that ensures: Direct 911 access &amp; E911 compliance. Reliable during power outages with a built-in 2000 mAh battery backup. Delivers voice plus text, email, and preloaded apps, plus a hotspot to power other devices and enables remote monitoring to ensure uptime. Up to 50% or more savings.</a:t>
            </a:r>
            <a:br>
              <a:rPr b="0" i="0" lang="en" sz="600" u="none" cap="none" strike="noStrike">
                <a:solidFill>
                  <a:srgbClr val="000000"/>
                </a:solidFill>
                <a:latin typeface="Arial"/>
                <a:ea typeface="Arial"/>
                <a:cs typeface="Arial"/>
                <a:sym typeface="Arial"/>
              </a:rPr>
            </a:br>
            <a:endParaRPr b="0" i="0" sz="600" u="none" cap="none" strike="noStrik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0" name="Shape 180"/>
        <p:cNvGrpSpPr/>
        <p:nvPr/>
      </p:nvGrpSpPr>
      <p:grpSpPr>
        <a:xfrm>
          <a:off x="0" y="0"/>
          <a:ext cx="0" cy="0"/>
          <a:chOff x="0" y="0"/>
          <a:chExt cx="0" cy="0"/>
        </a:xfrm>
      </p:grpSpPr>
      <p:graphicFrame>
        <p:nvGraphicFramePr>
          <p:cNvPr id="181" name="Google Shape;181;p5"/>
          <p:cNvGraphicFramePr/>
          <p:nvPr/>
        </p:nvGraphicFramePr>
        <p:xfrm>
          <a:off x="304151" y="886854"/>
          <a:ext cx="3000000" cy="3000000"/>
        </p:xfrm>
        <a:graphic>
          <a:graphicData uri="http://schemas.openxmlformats.org/drawingml/2006/table">
            <a:tbl>
              <a:tblPr bandRow="1" firstRow="1">
                <a:noFill/>
                <a:tableStyleId>{27C2C208-9A5B-4B15-AEAA-AF2A8A664D0D}</a:tableStyleId>
              </a:tblPr>
              <a:tblGrid>
                <a:gridCol w="817875"/>
                <a:gridCol w="3151025"/>
              </a:tblGrid>
              <a:tr h="41845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63500" marR="0" rtl="0" algn="l">
                        <a:lnSpc>
                          <a:spcPct val="64060"/>
                        </a:lnSpc>
                        <a:spcBef>
                          <a:spcPts val="0"/>
                        </a:spcBef>
                        <a:spcAft>
                          <a:spcPts val="0"/>
                        </a:spcAft>
                        <a:buClr>
                          <a:srgbClr val="000000"/>
                        </a:buClr>
                        <a:buSzPts val="800"/>
                        <a:buFont typeface="Arial"/>
                        <a:buNone/>
                      </a:pPr>
                      <a:r>
                        <a:rPr b="1" lang="en" sz="800" u="none" cap="none" strike="noStrike">
                          <a:solidFill>
                            <a:srgbClr val="E10074"/>
                          </a:solidFill>
                          <a:latin typeface="Arial"/>
                          <a:ea typeface="Arial"/>
                          <a:cs typeface="Arial"/>
                          <a:sym typeface="Arial"/>
                        </a:rPr>
                        <a:t>We already have cell phones/radios for emergencies.</a:t>
                      </a:r>
                      <a:endParaRPr b="1" sz="800" u="none" cap="none" strike="noStrike">
                        <a:solidFill>
                          <a:srgbClr val="E10074"/>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291775">
                <a:tc>
                  <a:txBody>
                    <a:bodyPr/>
                    <a:lstStyle/>
                    <a:p>
                      <a:pPr indent="0" lvl="0" marL="50800" marR="0" rtl="0" algn="l">
                        <a:lnSpc>
                          <a:spcPct val="100000"/>
                        </a:lnSpc>
                        <a:spcBef>
                          <a:spcPts val="0"/>
                        </a:spcBef>
                        <a:spcAft>
                          <a:spcPts val="0"/>
                        </a:spcAft>
                        <a:buClr>
                          <a:srgbClr val="000000"/>
                        </a:buClr>
                        <a:buSzPts val="800"/>
                        <a:buFont typeface="Arial"/>
                        <a:buNone/>
                      </a:pPr>
                      <a:r>
                        <a:rPr b="1" lang="en" sz="650" u="none" cap="none" strike="noStrike">
                          <a:solidFill>
                            <a:srgbClr val="18518E"/>
                          </a:solidFill>
                          <a:latin typeface="Arial"/>
                          <a:ea typeface="Arial"/>
                          <a:cs typeface="Arial"/>
                          <a:sym typeface="Arial"/>
                        </a:rPr>
                        <a:t>Response</a:t>
                      </a:r>
                      <a:endParaRPr sz="65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88900" marR="63500" rtl="0" algn="l">
                        <a:lnSpc>
                          <a:spcPct val="100000"/>
                        </a:lnSpc>
                        <a:spcBef>
                          <a:spcPts val="0"/>
                        </a:spcBef>
                        <a:spcAft>
                          <a:spcPts val="0"/>
                        </a:spcAft>
                        <a:buClr>
                          <a:srgbClr val="000000"/>
                        </a:buClr>
                        <a:buSzPts val="700"/>
                        <a:buFont typeface="Arial"/>
                        <a:buNone/>
                      </a:pPr>
                      <a:r>
                        <a:rPr lang="en" sz="650" u="none" cap="none" strike="noStrike">
                          <a:latin typeface="Arial"/>
                          <a:ea typeface="Arial"/>
                          <a:cs typeface="Arial"/>
                          <a:sym typeface="Arial"/>
                        </a:rPr>
                        <a:t>Cell phones </a:t>
                      </a:r>
                      <a:r>
                        <a:rPr lang="en" sz="650" u="none" cap="none" strike="noStrike">
                          <a:solidFill>
                            <a:schemeClr val="dk1"/>
                          </a:solidFill>
                          <a:latin typeface="Arial"/>
                          <a:ea typeface="Arial"/>
                          <a:cs typeface="Arial"/>
                          <a:sym typeface="Arial"/>
                        </a:rPr>
                        <a:t>and radios are useful, but they do not meet the legal requirements of Kari’s Law or the Ray Baum’s Act. When someone calls 911 from a cell phone, the location is triangulated from towers, which is often imprecise indoors and doesn’t provide the dispatchable location first responders need. </a:t>
                      </a:r>
                      <a:endParaRPr sz="650" u="none" cap="none" strike="noStrike">
                        <a:latin typeface="Arial"/>
                        <a:ea typeface="Arial"/>
                        <a:cs typeface="Arial"/>
                        <a:sym typeface="Arial"/>
                      </a:endParaRPr>
                    </a:p>
                    <a:p>
                      <a:pPr indent="0" lvl="0" marL="88900" marR="63500" rtl="0" algn="l">
                        <a:lnSpc>
                          <a:spcPct val="100000"/>
                        </a:lnSpc>
                        <a:spcBef>
                          <a:spcPts val="200"/>
                        </a:spcBef>
                        <a:spcAft>
                          <a:spcPts val="0"/>
                        </a:spcAft>
                        <a:buClr>
                          <a:srgbClr val="000000"/>
                        </a:buClr>
                        <a:buSzPts val="700"/>
                        <a:buFont typeface="Arial"/>
                        <a:buNone/>
                      </a:pPr>
                      <a:r>
                        <a:t/>
                      </a:r>
                      <a:endParaRPr sz="650" u="none" cap="none" strike="noStrike">
                        <a:solidFill>
                          <a:schemeClr val="dk1"/>
                        </a:solidFill>
                        <a:latin typeface="Arial"/>
                        <a:ea typeface="Arial"/>
                        <a:cs typeface="Arial"/>
                        <a:sym typeface="Arial"/>
                      </a:endParaRPr>
                    </a:p>
                    <a:p>
                      <a:pPr indent="0" lvl="0" marL="88900" marR="63500" rtl="0" algn="l">
                        <a:lnSpc>
                          <a:spcPct val="100000"/>
                        </a:lnSpc>
                        <a:spcBef>
                          <a:spcPts val="200"/>
                        </a:spcBef>
                        <a:spcAft>
                          <a:spcPts val="0"/>
                        </a:spcAft>
                        <a:buClr>
                          <a:srgbClr val="000000"/>
                        </a:buClr>
                        <a:buSzPts val="700"/>
                        <a:buFont typeface="Arial"/>
                        <a:buNone/>
                      </a:pPr>
                      <a:r>
                        <a:rPr lang="en" sz="650" u="none" cap="none" strike="noStrike">
                          <a:solidFill>
                            <a:schemeClr val="dk1"/>
                          </a:solidFill>
                          <a:latin typeface="Arial"/>
                          <a:ea typeface="Arial"/>
                          <a:cs typeface="Arial"/>
                          <a:sym typeface="Arial"/>
                        </a:rPr>
                        <a:t>The </a:t>
                      </a:r>
                      <a:r>
                        <a:rPr lang="en" sz="650" u="none" cap="none" strike="noStrike">
                          <a:latin typeface="Arial"/>
                          <a:ea typeface="Arial"/>
                          <a:cs typeface="Arial"/>
                          <a:sym typeface="Arial"/>
                        </a:rPr>
                        <a:t>School </a:t>
                      </a:r>
                      <a:r>
                        <a:rPr lang="en" sz="650"/>
                        <a:t>Safety</a:t>
                      </a:r>
                      <a:r>
                        <a:rPr lang="en" sz="650" u="none" cap="none" strike="noStrike">
                          <a:latin typeface="Arial"/>
                          <a:ea typeface="Arial"/>
                          <a:cs typeface="Arial"/>
                          <a:sym typeface="Arial"/>
                        </a:rPr>
                        <a:t> Communication Hub</a:t>
                      </a:r>
                      <a:r>
                        <a:rPr lang="en" sz="650" u="none" cap="none" strike="noStrike">
                          <a:solidFill>
                            <a:schemeClr val="dk1"/>
                          </a:solidFill>
                          <a:latin typeface="Arial"/>
                          <a:ea typeface="Arial"/>
                          <a:cs typeface="Arial"/>
                          <a:sym typeface="Arial"/>
                        </a:rPr>
                        <a:t> ensures compliance by delivering direct 911 dialing and transmitting the correct E911 location data, so responders know exactly where to go.</a:t>
                      </a:r>
                      <a:endParaRPr sz="650" u="none" cap="none" strike="noStrike">
                        <a:solidFill>
                          <a:schemeClr val="dk1"/>
                        </a:solidFill>
                        <a:latin typeface="Arial"/>
                        <a:ea typeface="Arial"/>
                        <a:cs typeface="Arial"/>
                        <a:sym typeface="Arial"/>
                      </a:endParaRPr>
                    </a:p>
                  </a:txBody>
                  <a:tcPr marT="300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pic>
        <p:nvPicPr>
          <p:cNvPr id="182" name="Google Shape;182;p5"/>
          <p:cNvPicPr preferRelativeResize="0"/>
          <p:nvPr/>
        </p:nvPicPr>
        <p:blipFill rotWithShape="1">
          <a:blip r:embed="rId3">
            <a:alphaModFix/>
          </a:blip>
          <a:srcRect b="0" l="0" r="0" t="0"/>
          <a:stretch/>
        </p:blipFill>
        <p:spPr>
          <a:xfrm>
            <a:off x="382039" y="940532"/>
            <a:ext cx="151286" cy="151247"/>
          </a:xfrm>
          <a:prstGeom prst="rect">
            <a:avLst/>
          </a:prstGeom>
          <a:noFill/>
          <a:ln>
            <a:noFill/>
          </a:ln>
        </p:spPr>
      </p:pic>
      <p:grpSp>
        <p:nvGrpSpPr>
          <p:cNvPr id="183" name="Google Shape;183;p5"/>
          <p:cNvGrpSpPr/>
          <p:nvPr/>
        </p:nvGrpSpPr>
        <p:grpSpPr>
          <a:xfrm>
            <a:off x="341405" y="734639"/>
            <a:ext cx="296228" cy="388221"/>
            <a:chOff x="366359" y="1010896"/>
            <a:chExt cx="394970" cy="517628"/>
          </a:xfrm>
        </p:grpSpPr>
        <p:pic>
          <p:nvPicPr>
            <p:cNvPr id="184" name="Google Shape;184;p5"/>
            <p:cNvPicPr preferRelativeResize="0"/>
            <p:nvPr/>
          </p:nvPicPr>
          <p:blipFill rotWithShape="1">
            <a:blip r:embed="rId4">
              <a:alphaModFix/>
            </a:blip>
            <a:srcRect b="0" l="0" r="0" t="0"/>
            <a:stretch/>
          </p:blipFill>
          <p:spPr>
            <a:xfrm>
              <a:off x="431152" y="1010896"/>
              <a:ext cx="155505" cy="238393"/>
            </a:xfrm>
            <a:prstGeom prst="rect">
              <a:avLst/>
            </a:prstGeom>
            <a:noFill/>
            <a:ln>
              <a:noFill/>
            </a:ln>
          </p:spPr>
        </p:pic>
        <p:sp>
          <p:nvSpPr>
            <p:cNvPr id="185" name="Google Shape;185;p5"/>
            <p:cNvSpPr/>
            <p:nvPr/>
          </p:nvSpPr>
          <p:spPr>
            <a:xfrm>
              <a:off x="366359" y="1062434"/>
              <a:ext cx="394970" cy="466090"/>
            </a:xfrm>
            <a:custGeom>
              <a:rect b="b" l="l" r="r" t="t"/>
              <a:pathLst>
                <a:path extrusionOk="0" h="466090" w="394970">
                  <a:moveTo>
                    <a:pt x="71294" y="216084"/>
                  </a:moveTo>
                  <a:lnTo>
                    <a:pt x="71294" y="109219"/>
                  </a:lnTo>
                  <a:lnTo>
                    <a:pt x="49522" y="76380"/>
                  </a:lnTo>
                  <a:lnTo>
                    <a:pt x="35645" y="73579"/>
                  </a:lnTo>
                  <a:lnTo>
                    <a:pt x="21772" y="76380"/>
                  </a:lnTo>
                  <a:lnTo>
                    <a:pt x="10442" y="84017"/>
                  </a:lnTo>
                  <a:lnTo>
                    <a:pt x="2801" y="95345"/>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graphicFrame>
        <p:nvGraphicFramePr>
          <p:cNvPr id="186" name="Google Shape;186;p5"/>
          <p:cNvGraphicFramePr/>
          <p:nvPr/>
        </p:nvGraphicFramePr>
        <p:xfrm>
          <a:off x="4654486" y="922496"/>
          <a:ext cx="3000000" cy="3000000"/>
        </p:xfrm>
        <a:graphic>
          <a:graphicData uri="http://schemas.openxmlformats.org/drawingml/2006/table">
            <a:tbl>
              <a:tblPr bandRow="1" firstRow="1">
                <a:noFill/>
                <a:tableStyleId>{27C2C208-9A5B-4B15-AEAA-AF2A8A664D0D}</a:tableStyleId>
              </a:tblPr>
              <a:tblGrid>
                <a:gridCol w="840350"/>
                <a:gridCol w="3267150"/>
              </a:tblGrid>
              <a:tr h="35222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63500" marR="0" rtl="0" algn="l">
                        <a:lnSpc>
                          <a:spcPct val="64060"/>
                        </a:lnSpc>
                        <a:spcBef>
                          <a:spcPts val="0"/>
                        </a:spcBef>
                        <a:spcAft>
                          <a:spcPts val="0"/>
                        </a:spcAft>
                        <a:buClr>
                          <a:srgbClr val="000000"/>
                        </a:buClr>
                        <a:buSzPts val="800"/>
                        <a:buFont typeface="Arial"/>
                        <a:buNone/>
                      </a:pPr>
                      <a:r>
                        <a:rPr b="1" lang="en" sz="800" u="none" cap="none" strike="noStrike">
                          <a:solidFill>
                            <a:srgbClr val="E10074"/>
                          </a:solidFill>
                          <a:latin typeface="Arial"/>
                          <a:ea typeface="Arial"/>
                          <a:cs typeface="Arial"/>
                          <a:sym typeface="Arial"/>
                        </a:rPr>
                        <a:t>Cost — it’s another monthly expense.</a:t>
                      </a:r>
                      <a:endParaRPr sz="8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367325">
                <a:tc>
                  <a:txBody>
                    <a:bodyPr/>
                    <a:lstStyle/>
                    <a:p>
                      <a:pPr indent="0" lvl="0" marL="50800" marR="0" rtl="0" algn="l">
                        <a:lnSpc>
                          <a:spcPct val="100000"/>
                        </a:lnSpc>
                        <a:spcBef>
                          <a:spcPts val="0"/>
                        </a:spcBef>
                        <a:spcAft>
                          <a:spcPts val="0"/>
                        </a:spcAft>
                        <a:buClr>
                          <a:srgbClr val="000000"/>
                        </a:buClr>
                        <a:buSzPts val="800"/>
                        <a:buFont typeface="Arial"/>
                        <a:buNone/>
                      </a:pPr>
                      <a:r>
                        <a:rPr b="1" lang="en" sz="650" u="none" cap="none" strike="noStrike">
                          <a:solidFill>
                            <a:srgbClr val="18518E"/>
                          </a:solidFill>
                          <a:latin typeface="Arial"/>
                          <a:ea typeface="Arial"/>
                          <a:cs typeface="Arial"/>
                          <a:sym typeface="Arial"/>
                        </a:rPr>
                        <a:t>Response</a:t>
                      </a:r>
                      <a:endParaRPr sz="65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rgbClr val="000000"/>
                        </a:buClr>
                        <a:buSzPts val="700"/>
                        <a:buFont typeface="Arial"/>
                        <a:buNone/>
                      </a:pPr>
                      <a:r>
                        <a:rPr lang="en" sz="650" u="none" cap="none" strike="noStrike">
                          <a:solidFill>
                            <a:schemeClr val="dk1"/>
                          </a:solidFill>
                          <a:latin typeface="Arial"/>
                          <a:ea typeface="Arial"/>
                          <a:cs typeface="Arial"/>
                          <a:sym typeface="Arial"/>
                        </a:rPr>
                        <a:t>The </a:t>
                      </a:r>
                      <a:r>
                        <a:rPr lang="en" sz="650" u="none" cap="none" strike="noStrike">
                          <a:latin typeface="Arial"/>
                          <a:ea typeface="Arial"/>
                          <a:cs typeface="Arial"/>
                          <a:sym typeface="Arial"/>
                        </a:rPr>
                        <a:t>School Emergency Communication Hub</a:t>
                      </a:r>
                      <a:r>
                        <a:rPr lang="en" sz="650" u="none" cap="none" strike="noStrike">
                          <a:solidFill>
                            <a:schemeClr val="dk1"/>
                          </a:solidFill>
                          <a:latin typeface="Arial"/>
                          <a:ea typeface="Arial"/>
                          <a:cs typeface="Arial"/>
                          <a:sym typeface="Arial"/>
                        </a:rPr>
                        <a:t> actually helps schools reduce costs compared to traditional POTS. Many districts today are paying $40–$70 per line for copper service that carriers are actively phasing out. The </a:t>
                      </a:r>
                      <a:r>
                        <a:rPr lang="en" sz="650" u="none" cap="none" strike="noStrike">
                          <a:latin typeface="Arial"/>
                          <a:ea typeface="Arial"/>
                          <a:cs typeface="Arial"/>
                          <a:sym typeface="Arial"/>
                        </a:rPr>
                        <a:t>School Emergency Communication Hub</a:t>
                      </a:r>
                      <a:r>
                        <a:rPr lang="en" sz="650" u="none" cap="none" strike="noStrike">
                          <a:solidFill>
                            <a:schemeClr val="dk1"/>
                          </a:solidFill>
                          <a:latin typeface="Arial"/>
                          <a:ea typeface="Arial"/>
                          <a:cs typeface="Arial"/>
                          <a:sym typeface="Arial"/>
                        </a:rPr>
                        <a:t> typically runs up to 50% less, while providing greater reliability and compliance.</a:t>
                      </a:r>
                      <a:endParaRPr sz="65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6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rPr lang="en" sz="650" u="none" cap="none" strike="noStrike">
                          <a:solidFill>
                            <a:schemeClr val="dk1"/>
                          </a:solidFill>
                          <a:latin typeface="Arial"/>
                          <a:ea typeface="Arial"/>
                          <a:cs typeface="Arial"/>
                          <a:sym typeface="Arial"/>
                        </a:rPr>
                        <a:t>Typically </a:t>
                      </a:r>
                      <a:r>
                        <a:rPr lang="en" sz="650"/>
                        <a:t>it's</a:t>
                      </a:r>
                      <a:r>
                        <a:rPr lang="en" sz="650" u="none" cap="none" strike="noStrike">
                          <a:solidFill>
                            <a:schemeClr val="dk1"/>
                          </a:solidFill>
                          <a:latin typeface="Arial"/>
                          <a:ea typeface="Arial"/>
                          <a:cs typeface="Arial"/>
                          <a:sym typeface="Arial"/>
                        </a:rPr>
                        <a:t> not an “extra” expense — in most cases, schools are simply replacing an existing POTS line that is more expensive and less reliable. </a:t>
                      </a:r>
                      <a:endParaRPr sz="650" u="none" cap="none" strike="noStrike">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t/>
                      </a:r>
                      <a:endParaRPr sz="65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700"/>
                        <a:buFont typeface="Arial"/>
                        <a:buNone/>
                      </a:pPr>
                      <a:r>
                        <a:rPr lang="en" sz="650" u="none" cap="none" strike="noStrike">
                          <a:solidFill>
                            <a:schemeClr val="dk1"/>
                          </a:solidFill>
                          <a:latin typeface="Arial"/>
                          <a:ea typeface="Arial"/>
                          <a:cs typeface="Arial"/>
                          <a:sym typeface="Arial"/>
                        </a:rPr>
                        <a:t>So instead of paying more for a service that’s disappearing, you can save money, gain compliance, and improve safety with a </a:t>
                      </a:r>
                      <a:r>
                        <a:rPr lang="en" sz="650" u="none" cap="none" strike="noStrike">
                          <a:latin typeface="Arial"/>
                          <a:ea typeface="Arial"/>
                          <a:cs typeface="Arial"/>
                          <a:sym typeface="Arial"/>
                        </a:rPr>
                        <a:t>future proof</a:t>
                      </a:r>
                      <a:r>
                        <a:rPr lang="en" sz="650" u="none" cap="none" strike="noStrike">
                          <a:solidFill>
                            <a:schemeClr val="dk1"/>
                          </a:solidFill>
                          <a:latin typeface="Arial"/>
                          <a:ea typeface="Arial"/>
                          <a:cs typeface="Arial"/>
                          <a:sym typeface="Arial"/>
                        </a:rPr>
                        <a:t> solution.</a:t>
                      </a:r>
                      <a:endParaRPr sz="650" u="none" cap="none" strike="noStrike">
                        <a:latin typeface="Arial"/>
                        <a:ea typeface="Arial"/>
                        <a:cs typeface="Arial"/>
                        <a:sym typeface="Arial"/>
                      </a:endParaRPr>
                    </a:p>
                  </a:txBody>
                  <a:tcPr marT="3000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pic>
        <p:nvPicPr>
          <p:cNvPr id="187" name="Google Shape;187;p5"/>
          <p:cNvPicPr preferRelativeResize="0"/>
          <p:nvPr/>
        </p:nvPicPr>
        <p:blipFill rotWithShape="1">
          <a:blip r:embed="rId5">
            <a:alphaModFix/>
          </a:blip>
          <a:srcRect b="0" l="0" r="0" t="0"/>
          <a:stretch/>
        </p:blipFill>
        <p:spPr>
          <a:xfrm>
            <a:off x="4790249" y="940532"/>
            <a:ext cx="151286" cy="151247"/>
          </a:xfrm>
          <a:prstGeom prst="rect">
            <a:avLst/>
          </a:prstGeom>
          <a:noFill/>
          <a:ln>
            <a:noFill/>
          </a:ln>
        </p:spPr>
      </p:pic>
      <p:pic>
        <p:nvPicPr>
          <p:cNvPr id="188" name="Google Shape;188;p5"/>
          <p:cNvPicPr preferRelativeResize="0"/>
          <p:nvPr/>
        </p:nvPicPr>
        <p:blipFill rotWithShape="1">
          <a:blip r:embed="rId6">
            <a:alphaModFix/>
          </a:blip>
          <a:srcRect b="0" l="0" r="0" t="0"/>
          <a:stretch/>
        </p:blipFill>
        <p:spPr>
          <a:xfrm>
            <a:off x="4798210" y="758173"/>
            <a:ext cx="116629" cy="178795"/>
          </a:xfrm>
          <a:prstGeom prst="rect">
            <a:avLst/>
          </a:prstGeom>
          <a:noFill/>
          <a:ln>
            <a:noFill/>
          </a:ln>
        </p:spPr>
      </p:pic>
      <p:sp>
        <p:nvSpPr>
          <p:cNvPr id="189" name="Google Shape;189;p5"/>
          <p:cNvSpPr/>
          <p:nvPr/>
        </p:nvSpPr>
        <p:spPr>
          <a:xfrm>
            <a:off x="4749613" y="773292"/>
            <a:ext cx="296228" cy="349568"/>
          </a:xfrm>
          <a:custGeom>
            <a:rect b="b" l="l" r="r" t="t"/>
            <a:pathLst>
              <a:path extrusionOk="0" h="466090" w="394970">
                <a:moveTo>
                  <a:pt x="71294" y="216084"/>
                </a:moveTo>
                <a:lnTo>
                  <a:pt x="71294" y="109219"/>
                </a:lnTo>
                <a:lnTo>
                  <a:pt x="49522" y="76380"/>
                </a:lnTo>
                <a:lnTo>
                  <a:pt x="35645" y="73579"/>
                </a:lnTo>
                <a:lnTo>
                  <a:pt x="21772" y="76380"/>
                </a:lnTo>
                <a:lnTo>
                  <a:pt x="10442" y="84017"/>
                </a:lnTo>
                <a:lnTo>
                  <a:pt x="2801" y="95345"/>
                </a:lnTo>
                <a:lnTo>
                  <a:pt x="0" y="109219"/>
                </a:lnTo>
                <a:lnTo>
                  <a:pt x="0" y="346746"/>
                </a:lnTo>
                <a:lnTo>
                  <a:pt x="9259" y="392921"/>
                </a:lnTo>
                <a:lnTo>
                  <a:pt x="34631" y="430653"/>
                </a:lnTo>
                <a:lnTo>
                  <a:pt x="72304"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5" y="208370"/>
                </a:lnTo>
                <a:lnTo>
                  <a:pt x="383402" y="200121"/>
                </a:lnTo>
                <a:lnTo>
                  <a:pt x="374787" y="195951"/>
                </a:lnTo>
                <a:lnTo>
                  <a:pt x="365525" y="194867"/>
                </a:lnTo>
                <a:lnTo>
                  <a:pt x="356407" y="196828"/>
                </a:lnTo>
                <a:lnTo>
                  <a:pt x="348225" y="201796"/>
                </a:lnTo>
                <a:lnTo>
                  <a:pt x="285078" y="275357"/>
                </a:lnTo>
                <a:lnTo>
                  <a:pt x="285078" y="37994"/>
                </a:lnTo>
                <a:lnTo>
                  <a:pt x="283233" y="23960"/>
                </a:lnTo>
                <a:lnTo>
                  <a:pt x="276387" y="12134"/>
                </a:lnTo>
                <a:lnTo>
                  <a:pt x="265605" y="3740"/>
                </a:lnTo>
                <a:lnTo>
                  <a:pt x="251956" y="0"/>
                </a:lnTo>
                <a:lnTo>
                  <a:pt x="237919" y="1844"/>
                </a:lnTo>
                <a:lnTo>
                  <a:pt x="226090" y="8690"/>
                </a:lnTo>
                <a:lnTo>
                  <a:pt x="217693"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aphicFrame>
        <p:nvGraphicFramePr>
          <p:cNvPr id="190" name="Google Shape;190;p5"/>
          <p:cNvGraphicFramePr/>
          <p:nvPr/>
        </p:nvGraphicFramePr>
        <p:xfrm>
          <a:off x="341405" y="2590341"/>
          <a:ext cx="3000000" cy="3000000"/>
        </p:xfrm>
        <a:graphic>
          <a:graphicData uri="http://schemas.openxmlformats.org/drawingml/2006/table">
            <a:tbl>
              <a:tblPr bandRow="1" firstRow="1">
                <a:noFill/>
                <a:tableStyleId>{27C2C208-9A5B-4B15-AEAA-AF2A8A664D0D}</a:tableStyleId>
              </a:tblPr>
              <a:tblGrid>
                <a:gridCol w="817875"/>
                <a:gridCol w="3151025"/>
              </a:tblGrid>
              <a:tr h="435000">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63500" marR="0" rtl="0" algn="l">
                        <a:lnSpc>
                          <a:spcPct val="64060"/>
                        </a:lnSpc>
                        <a:spcBef>
                          <a:spcPts val="0"/>
                        </a:spcBef>
                        <a:spcAft>
                          <a:spcPts val="0"/>
                        </a:spcAft>
                        <a:buClr>
                          <a:srgbClr val="000000"/>
                        </a:buClr>
                        <a:buSzPts val="800"/>
                        <a:buFont typeface="Arial"/>
                        <a:buNone/>
                      </a:pPr>
                      <a:r>
                        <a:rPr b="1" lang="en" sz="800" u="none" cap="none" strike="noStrike">
                          <a:solidFill>
                            <a:srgbClr val="E10074"/>
                          </a:solidFill>
                          <a:latin typeface="Arial"/>
                          <a:ea typeface="Arial"/>
                          <a:cs typeface="Arial"/>
                          <a:sym typeface="Arial"/>
                        </a:rPr>
                        <a:t>Our VoIP system already covers us.</a:t>
                      </a:r>
                      <a:endParaRPr sz="8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160475">
                <a:tc>
                  <a:txBody>
                    <a:bodyPr/>
                    <a:lstStyle/>
                    <a:p>
                      <a:pPr indent="0" lvl="0" marL="50800" marR="0" rtl="0" algn="l">
                        <a:lnSpc>
                          <a:spcPct val="100000"/>
                        </a:lnSpc>
                        <a:spcBef>
                          <a:spcPts val="0"/>
                        </a:spcBef>
                        <a:spcAft>
                          <a:spcPts val="0"/>
                        </a:spcAft>
                        <a:buClr>
                          <a:srgbClr val="000000"/>
                        </a:buClr>
                        <a:buSzPts val="800"/>
                        <a:buFont typeface="Arial"/>
                        <a:buNone/>
                      </a:pPr>
                      <a:r>
                        <a:rPr b="1" lang="en" sz="650" u="none" cap="none" strike="noStrike">
                          <a:solidFill>
                            <a:srgbClr val="18518E"/>
                          </a:solidFill>
                          <a:latin typeface="Arial"/>
                          <a:ea typeface="Arial"/>
                          <a:cs typeface="Arial"/>
                          <a:sym typeface="Arial"/>
                        </a:rPr>
                        <a:t>Response</a:t>
                      </a:r>
                      <a:endParaRPr sz="65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88900" marR="50800" rtl="0" algn="l">
                        <a:spcBef>
                          <a:spcPts val="200"/>
                        </a:spcBef>
                        <a:spcAft>
                          <a:spcPts val="0"/>
                        </a:spcAft>
                        <a:buClr>
                          <a:schemeClr val="dk1"/>
                        </a:buClr>
                        <a:buSzPts val="1100"/>
                        <a:buFont typeface="Arial"/>
                        <a:buNone/>
                      </a:pPr>
                      <a:r>
                        <a:rPr lang="en" sz="650"/>
                        <a:t>VoIP delivers reliable calling under normal conditions, but it relies upon internet and power.  If either goes down, so does your ability to make emergency calls, leaving your school exposed when safety matters most.</a:t>
                      </a:r>
                      <a:endParaRPr sz="650"/>
                    </a:p>
                    <a:p>
                      <a:pPr indent="0" lvl="0" marL="88900" marR="50800" rtl="0" algn="l">
                        <a:spcBef>
                          <a:spcPts val="200"/>
                        </a:spcBef>
                        <a:spcAft>
                          <a:spcPts val="0"/>
                        </a:spcAft>
                        <a:buClr>
                          <a:schemeClr val="dk1"/>
                        </a:buClr>
                        <a:buSzPts val="1100"/>
                        <a:buFont typeface="Arial"/>
                        <a:buNone/>
                      </a:pPr>
                      <a:r>
                        <a:t/>
                      </a:r>
                      <a:endParaRPr sz="650"/>
                    </a:p>
                    <a:p>
                      <a:pPr indent="0" lvl="0" marL="88900" marR="50800" rtl="0" algn="l">
                        <a:lnSpc>
                          <a:spcPct val="100000"/>
                        </a:lnSpc>
                        <a:spcBef>
                          <a:spcPts val="200"/>
                        </a:spcBef>
                        <a:spcAft>
                          <a:spcPts val="0"/>
                        </a:spcAft>
                        <a:buClr>
                          <a:srgbClr val="000000"/>
                        </a:buClr>
                        <a:buSzPts val="700"/>
                        <a:buFont typeface="Arial"/>
                        <a:buNone/>
                      </a:pPr>
                      <a:r>
                        <a:rPr lang="en" sz="650"/>
                        <a:t>The School Safety Communications Hub provides a cellular connection with built-in battery backup, ensuring your phones stay online and 911 accessible even during power and internet outages.</a:t>
                      </a:r>
                      <a:endParaRPr sz="650"/>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pic>
        <p:nvPicPr>
          <p:cNvPr id="191" name="Google Shape;191;p5"/>
          <p:cNvPicPr preferRelativeResize="0"/>
          <p:nvPr/>
        </p:nvPicPr>
        <p:blipFill rotWithShape="1">
          <a:blip r:embed="rId7">
            <a:alphaModFix/>
          </a:blip>
          <a:srcRect b="0" l="0" r="0" t="0"/>
          <a:stretch/>
        </p:blipFill>
        <p:spPr>
          <a:xfrm>
            <a:off x="382039" y="2633193"/>
            <a:ext cx="151286" cy="151247"/>
          </a:xfrm>
          <a:prstGeom prst="rect">
            <a:avLst/>
          </a:prstGeom>
          <a:noFill/>
          <a:ln>
            <a:noFill/>
          </a:ln>
        </p:spPr>
      </p:pic>
      <p:grpSp>
        <p:nvGrpSpPr>
          <p:cNvPr id="192" name="Google Shape;192;p5"/>
          <p:cNvGrpSpPr/>
          <p:nvPr/>
        </p:nvGrpSpPr>
        <p:grpSpPr>
          <a:xfrm>
            <a:off x="341405" y="2427301"/>
            <a:ext cx="296228" cy="388220"/>
            <a:chOff x="366359" y="3677896"/>
            <a:chExt cx="394970" cy="517627"/>
          </a:xfrm>
        </p:grpSpPr>
        <p:pic>
          <p:nvPicPr>
            <p:cNvPr id="193" name="Google Shape;193;p5"/>
            <p:cNvPicPr preferRelativeResize="0"/>
            <p:nvPr/>
          </p:nvPicPr>
          <p:blipFill rotWithShape="1">
            <a:blip r:embed="rId4">
              <a:alphaModFix/>
            </a:blip>
            <a:srcRect b="0" l="0" r="0" t="0"/>
            <a:stretch/>
          </p:blipFill>
          <p:spPr>
            <a:xfrm>
              <a:off x="431152" y="3677896"/>
              <a:ext cx="155505" cy="238393"/>
            </a:xfrm>
            <a:prstGeom prst="rect">
              <a:avLst/>
            </a:prstGeom>
            <a:noFill/>
            <a:ln>
              <a:noFill/>
            </a:ln>
          </p:spPr>
        </p:pic>
        <p:sp>
          <p:nvSpPr>
            <p:cNvPr id="194" name="Google Shape;194;p5"/>
            <p:cNvSpPr/>
            <p:nvPr/>
          </p:nvSpPr>
          <p:spPr>
            <a:xfrm>
              <a:off x="366359" y="3729434"/>
              <a:ext cx="394970" cy="466089"/>
            </a:xfrm>
            <a:custGeom>
              <a:rect b="b" l="l" r="r" t="t"/>
              <a:pathLst>
                <a:path extrusionOk="0" h="466089" w="39497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sp>
        <p:nvSpPr>
          <p:cNvPr id="195" name="Google Shape;195;p5"/>
          <p:cNvSpPr txBox="1"/>
          <p:nvPr/>
        </p:nvSpPr>
        <p:spPr>
          <a:xfrm>
            <a:off x="336638" y="230267"/>
            <a:ext cx="16839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Objection </a:t>
            </a:r>
            <a:r>
              <a:rPr b="1" lang="en" sz="1200">
                <a:solidFill>
                  <a:srgbClr val="E22C91"/>
                </a:solidFill>
              </a:rPr>
              <a:t>H</a:t>
            </a:r>
            <a:r>
              <a:rPr b="1" i="0" lang="en" sz="1200" u="none" cap="none" strike="noStrike">
                <a:solidFill>
                  <a:srgbClr val="E22C91"/>
                </a:solidFill>
                <a:latin typeface="Arial"/>
                <a:ea typeface="Arial"/>
                <a:cs typeface="Arial"/>
                <a:sym typeface="Arial"/>
              </a:rPr>
              <a:t>andling</a:t>
            </a:r>
            <a:endParaRPr b="0" i="0" sz="1200" u="none" cap="none" strike="noStrike">
              <a:solidFill>
                <a:srgbClr val="000000"/>
              </a:solidFill>
              <a:latin typeface="Arial"/>
              <a:ea typeface="Arial"/>
              <a:cs typeface="Arial"/>
              <a:sym typeface="Arial"/>
            </a:endParaRPr>
          </a:p>
        </p:txBody>
      </p:sp>
      <p:sp>
        <p:nvSpPr>
          <p:cNvPr id="196" name="Google Shape;196;p5"/>
          <p:cNvSpPr/>
          <p:nvPr/>
        </p:nvSpPr>
        <p:spPr>
          <a:xfrm flipH="1" rot="10800000">
            <a:off x="280202" y="435704"/>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aphicFrame>
        <p:nvGraphicFramePr>
          <p:cNvPr id="197" name="Google Shape;197;p5"/>
          <p:cNvGraphicFramePr/>
          <p:nvPr/>
        </p:nvGraphicFramePr>
        <p:xfrm>
          <a:off x="4654486" y="2650766"/>
          <a:ext cx="3000000" cy="3000000"/>
        </p:xfrm>
        <a:graphic>
          <a:graphicData uri="http://schemas.openxmlformats.org/drawingml/2006/table">
            <a:tbl>
              <a:tblPr bandRow="1" firstRow="1">
                <a:noFill/>
                <a:tableStyleId>{27C2C208-9A5B-4B15-AEAA-AF2A8A664D0D}</a:tableStyleId>
              </a:tblPr>
              <a:tblGrid>
                <a:gridCol w="856550"/>
                <a:gridCol w="3286950"/>
              </a:tblGrid>
              <a:tr h="347375">
                <a:tc>
                  <a:txBody>
                    <a:bodyPr/>
                    <a:lstStyle/>
                    <a:p>
                      <a:pPr indent="0" lvl="0" marL="0" marR="0" rtl="0" algn="l">
                        <a:lnSpc>
                          <a:spcPct val="100000"/>
                        </a:lnSpc>
                        <a:spcBef>
                          <a:spcPts val="0"/>
                        </a:spcBef>
                        <a:spcAft>
                          <a:spcPts val="0"/>
                        </a:spcAft>
                        <a:buClr>
                          <a:srgbClr val="000000"/>
                        </a:buClr>
                        <a:buSzPts val="700"/>
                        <a:buFont typeface="Arial"/>
                        <a:buNone/>
                      </a:pPr>
                      <a:r>
                        <a:t/>
                      </a:r>
                      <a:endParaRPr sz="700" u="none" cap="none" strike="noStrike">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63500" marR="0" rtl="0" algn="l">
                        <a:lnSpc>
                          <a:spcPct val="64060"/>
                        </a:lnSpc>
                        <a:spcBef>
                          <a:spcPts val="0"/>
                        </a:spcBef>
                        <a:spcAft>
                          <a:spcPts val="0"/>
                        </a:spcAft>
                        <a:buClr>
                          <a:srgbClr val="000000"/>
                        </a:buClr>
                        <a:buSzPts val="800"/>
                        <a:buFont typeface="Arial"/>
                        <a:buNone/>
                      </a:pPr>
                      <a:r>
                        <a:rPr b="1" lang="en" sz="800" u="none" cap="none" strike="noStrike">
                          <a:solidFill>
                            <a:srgbClr val="E10074"/>
                          </a:solidFill>
                          <a:latin typeface="Arial"/>
                          <a:ea typeface="Arial"/>
                          <a:cs typeface="Arial"/>
                          <a:sym typeface="Arial"/>
                        </a:rPr>
                        <a:t>We don’t think we need it</a:t>
                      </a:r>
                      <a:endParaRPr b="1" sz="800" u="none" cap="none" strike="noStrike">
                        <a:solidFill>
                          <a:srgbClr val="E10074"/>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1840150">
                <a:tc>
                  <a:txBody>
                    <a:bodyPr/>
                    <a:lstStyle/>
                    <a:p>
                      <a:pPr indent="0" lvl="0" marL="50800" marR="0" rtl="0" algn="l">
                        <a:lnSpc>
                          <a:spcPct val="100000"/>
                        </a:lnSpc>
                        <a:spcBef>
                          <a:spcPts val="0"/>
                        </a:spcBef>
                        <a:spcAft>
                          <a:spcPts val="0"/>
                        </a:spcAft>
                        <a:buClr>
                          <a:srgbClr val="000000"/>
                        </a:buClr>
                        <a:buSzPts val="800"/>
                        <a:buFont typeface="Arial"/>
                        <a:buNone/>
                      </a:pPr>
                      <a:r>
                        <a:rPr b="1" lang="en" sz="650" u="none" cap="none" strike="noStrike">
                          <a:solidFill>
                            <a:srgbClr val="18518E"/>
                          </a:solidFill>
                          <a:latin typeface="Arial"/>
                          <a:ea typeface="Arial"/>
                          <a:cs typeface="Arial"/>
                          <a:sym typeface="Arial"/>
                        </a:rPr>
                        <a:t>Response</a:t>
                      </a:r>
                      <a:endParaRPr sz="650" u="none" cap="none" strike="noStrike">
                        <a:solidFill>
                          <a:srgbClr val="18518E"/>
                        </a:solidFill>
                        <a:latin typeface="Arial"/>
                        <a:ea typeface="Arial"/>
                        <a:cs typeface="Arial"/>
                        <a:sym typeface="Arial"/>
                      </a:endParaRPr>
                    </a:p>
                  </a:txBody>
                  <a:tcPr marT="0"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88900" marR="50800" rtl="0" algn="l">
                        <a:lnSpc>
                          <a:spcPct val="100000"/>
                        </a:lnSpc>
                        <a:spcBef>
                          <a:spcPts val="0"/>
                        </a:spcBef>
                        <a:spcAft>
                          <a:spcPts val="0"/>
                        </a:spcAft>
                        <a:buClr>
                          <a:srgbClr val="000000"/>
                        </a:buClr>
                        <a:buSzPts val="700"/>
                        <a:buFont typeface="Arial"/>
                        <a:buNone/>
                      </a:pPr>
                      <a:r>
                        <a:rPr lang="en" sz="650" u="none" cap="none" strike="noStrike">
                          <a:latin typeface="Arial"/>
                          <a:ea typeface="Arial"/>
                          <a:cs typeface="Arial"/>
                          <a:sym typeface="Arial"/>
                        </a:rPr>
                        <a:t>I understand — and if your current phones were guaranteed to stay compliant, affordable, and reliable, I’d agree. But the reality is: POTS lines are being retired nationwide, and costs keep climbing until carriers shut them off completely.</a:t>
                      </a:r>
                      <a:endParaRPr sz="650" u="none" cap="none" strike="noStrike">
                        <a:latin typeface="Arial"/>
                        <a:ea typeface="Arial"/>
                        <a:cs typeface="Arial"/>
                        <a:sym typeface="Arial"/>
                      </a:endParaRPr>
                    </a:p>
                    <a:p>
                      <a:pPr indent="0" lvl="0" marL="88900" marR="50800" rtl="0" algn="l">
                        <a:lnSpc>
                          <a:spcPct val="100000"/>
                        </a:lnSpc>
                        <a:spcBef>
                          <a:spcPts val="200"/>
                        </a:spcBef>
                        <a:spcAft>
                          <a:spcPts val="0"/>
                        </a:spcAft>
                        <a:buClr>
                          <a:srgbClr val="000000"/>
                        </a:buClr>
                        <a:buSzPts val="700"/>
                        <a:buFont typeface="Arial"/>
                        <a:buNone/>
                      </a:pPr>
                      <a:r>
                        <a:rPr lang="en" sz="650" u="none" cap="none" strike="noStrike">
                          <a:latin typeface="Arial"/>
                          <a:ea typeface="Arial"/>
                          <a:cs typeface="Arial"/>
                          <a:sym typeface="Arial"/>
                        </a:rPr>
                        <a:t>Compliance isn’t optional — schools are required under Kari’s Law and the Ray Baum’s Act to provide a dedicated 911 line with accurate location data.</a:t>
                      </a:r>
                      <a:endParaRPr sz="650" u="none" cap="none" strike="noStrike">
                        <a:latin typeface="Arial"/>
                        <a:ea typeface="Arial"/>
                        <a:cs typeface="Arial"/>
                        <a:sym typeface="Arial"/>
                      </a:endParaRPr>
                    </a:p>
                    <a:p>
                      <a:pPr indent="0" lvl="0" marL="88900" marR="50800" rtl="0" algn="l">
                        <a:lnSpc>
                          <a:spcPct val="100000"/>
                        </a:lnSpc>
                        <a:spcBef>
                          <a:spcPts val="200"/>
                        </a:spcBef>
                        <a:spcAft>
                          <a:spcPts val="0"/>
                        </a:spcAft>
                        <a:buClr>
                          <a:srgbClr val="000000"/>
                        </a:buClr>
                        <a:buSzPts val="700"/>
                        <a:buFont typeface="Arial"/>
                        <a:buNone/>
                      </a:pPr>
                      <a:r>
                        <a:rPr lang="en" sz="650" u="none" cap="none" strike="noStrike">
                          <a:latin typeface="Arial"/>
                          <a:ea typeface="Arial"/>
                          <a:cs typeface="Arial"/>
                          <a:sym typeface="Arial"/>
                        </a:rPr>
                        <a:t>VoIP isn’t reliable when the internet goes down — which means your phones don’t work in exactly the kind of outage when you may need 911 most.</a:t>
                      </a:r>
                      <a:endParaRPr sz="650" u="none" cap="none" strike="noStrike">
                        <a:latin typeface="Arial"/>
                        <a:ea typeface="Arial"/>
                        <a:cs typeface="Arial"/>
                        <a:sym typeface="Arial"/>
                      </a:endParaRPr>
                    </a:p>
                    <a:p>
                      <a:pPr indent="0" lvl="0" marL="88900" marR="50800" rtl="0" algn="l">
                        <a:lnSpc>
                          <a:spcPct val="100000"/>
                        </a:lnSpc>
                        <a:spcBef>
                          <a:spcPts val="200"/>
                        </a:spcBef>
                        <a:spcAft>
                          <a:spcPts val="0"/>
                        </a:spcAft>
                        <a:buClr>
                          <a:srgbClr val="000000"/>
                        </a:buClr>
                        <a:buSzPts val="700"/>
                        <a:buFont typeface="Arial"/>
                        <a:buNone/>
                      </a:pPr>
                      <a:r>
                        <a:rPr lang="en" sz="650" u="none" cap="none" strike="noStrike">
                          <a:latin typeface="Arial"/>
                          <a:ea typeface="Arial"/>
                          <a:cs typeface="Arial"/>
                          <a:sym typeface="Arial"/>
                        </a:rPr>
                        <a:t>The School </a:t>
                      </a:r>
                      <a:r>
                        <a:rPr lang="en" sz="650"/>
                        <a:t>Safety </a:t>
                      </a:r>
                      <a:r>
                        <a:rPr lang="en" sz="650" u="none" cap="none" strike="noStrike">
                          <a:latin typeface="Arial"/>
                          <a:ea typeface="Arial"/>
                          <a:cs typeface="Arial"/>
                          <a:sym typeface="Arial"/>
                        </a:rPr>
                        <a:t>Communication Hub keeps you connected with cellular redundancy and a built-in 2000 mAh battery backup, ensuring 911 access even during power or broadband failures.</a:t>
                      </a:r>
                      <a:endParaRPr sz="650" u="none" cap="none" strike="noStrike">
                        <a:latin typeface="Arial"/>
                        <a:ea typeface="Arial"/>
                        <a:cs typeface="Arial"/>
                        <a:sym typeface="Arial"/>
                      </a:endParaRPr>
                    </a:p>
                    <a:p>
                      <a:pPr indent="0" lvl="0" marL="88900" marR="50800" rtl="0" algn="l">
                        <a:lnSpc>
                          <a:spcPct val="100000"/>
                        </a:lnSpc>
                        <a:spcBef>
                          <a:spcPts val="200"/>
                        </a:spcBef>
                        <a:spcAft>
                          <a:spcPts val="0"/>
                        </a:spcAft>
                        <a:buClr>
                          <a:srgbClr val="000000"/>
                        </a:buClr>
                        <a:buSzPts val="700"/>
                        <a:buFont typeface="Arial"/>
                        <a:buNone/>
                      </a:pPr>
                      <a:r>
                        <a:rPr lang="en" sz="650" u="none" cap="none" strike="noStrike">
                          <a:latin typeface="Arial"/>
                          <a:ea typeface="Arial"/>
                          <a:cs typeface="Arial"/>
                          <a:sym typeface="Arial"/>
                        </a:rPr>
                        <a:t>This isn’t about “nice to have” — it’s about making sure 911 can be reached and responders know exactly where to go, protecting the school from compliance and liability risks.</a:t>
                      </a:r>
                      <a:endParaRPr sz="650" u="none" cap="none" strike="noStrike">
                        <a:latin typeface="Arial"/>
                        <a:ea typeface="Arial"/>
                        <a:cs typeface="Arial"/>
                        <a:sym typeface="Arial"/>
                      </a:endParaRPr>
                    </a:p>
                  </a:txBody>
                  <a:tcPr marT="31925" marB="0" marR="0" marL="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
        <p:nvSpPr>
          <p:cNvPr id="198" name="Google Shape;198;p5"/>
          <p:cNvSpPr txBox="1"/>
          <p:nvPr>
            <p:ph idx="12" type="sldNum"/>
          </p:nvPr>
        </p:nvSpPr>
        <p:spPr>
          <a:xfrm>
            <a:off x="8564569" y="4873005"/>
            <a:ext cx="297300" cy="138600"/>
          </a:xfrm>
          <a:prstGeom prst="rect">
            <a:avLst/>
          </a:prstGeom>
          <a:noFill/>
          <a:ln>
            <a:noFill/>
          </a:ln>
        </p:spPr>
        <p:txBody>
          <a:bodyPr anchorCtr="0" anchor="ctr" bIns="0" lIns="0" spcFirstLastPara="1" rIns="0" wrap="square" tIns="0">
            <a:spAutoFit/>
          </a:bodyPr>
          <a:lstStyle/>
          <a:p>
            <a:pPr indent="0" lvl="0" marL="25400" rtl="0" algn="r">
              <a:lnSpc>
                <a:spcPct val="103777"/>
              </a:lnSpc>
              <a:spcBef>
                <a:spcPts val="0"/>
              </a:spcBef>
              <a:spcAft>
                <a:spcPts val="0"/>
              </a:spcAft>
              <a:buSzPts val="600"/>
              <a:buNone/>
            </a:pPr>
            <a:fld id="{00000000-1234-1234-1234-123412341234}" type="slidenum">
              <a:rPr lang="en">
                <a:latin typeface="Quicksand"/>
                <a:ea typeface="Quicksand"/>
                <a:cs typeface="Quicksand"/>
                <a:sym typeface="Quicksand"/>
              </a:rPr>
              <a:t>‹#›</a:t>
            </a:fld>
            <a:endParaRPr>
              <a:latin typeface="Quicksand"/>
              <a:ea typeface="Quicksand"/>
              <a:cs typeface="Quicksand"/>
              <a:sym typeface="Quicksand"/>
            </a:endParaRPr>
          </a:p>
        </p:txBody>
      </p:sp>
      <p:sp>
        <p:nvSpPr>
          <p:cNvPr id="199" name="Google Shape;199;p5"/>
          <p:cNvSpPr txBox="1"/>
          <p:nvPr>
            <p:ph idx="11" type="ftr"/>
          </p:nvPr>
        </p:nvSpPr>
        <p:spPr>
          <a:xfrm>
            <a:off x="7255096" y="4873005"/>
            <a:ext cx="1428300" cy="107700"/>
          </a:xfrm>
          <a:prstGeom prst="rect">
            <a:avLst/>
          </a:prstGeom>
          <a:noFill/>
          <a:ln>
            <a:noFill/>
          </a:ln>
        </p:spPr>
        <p:txBody>
          <a:bodyPr anchorCtr="0" anchor="ctr" bIns="0" lIns="0" spcFirstLastPara="1" rIns="0" wrap="square" tIns="0">
            <a:spAutoFit/>
          </a:bodyPr>
          <a:lstStyle/>
          <a:p>
            <a:pPr indent="0" lvl="0" marL="12700" rtl="0" algn="ctr">
              <a:lnSpc>
                <a:spcPct val="133428"/>
              </a:lnSpc>
              <a:spcBef>
                <a:spcPts val="0"/>
              </a:spcBef>
              <a:spcAft>
                <a:spcPts val="0"/>
              </a:spcAft>
              <a:buSzPts val="700"/>
              <a:buNone/>
            </a:pPr>
            <a:r>
              <a:rPr lang="en" sz="700">
                <a:latin typeface="Quicksand"/>
                <a:ea typeface="Quicksand"/>
                <a:cs typeface="Quicksand"/>
                <a:sym typeface="Quicksand"/>
              </a:rPr>
              <a:t>FOR INTERNAL USE ONLY</a:t>
            </a:r>
            <a:endParaRPr/>
          </a:p>
        </p:txBody>
      </p:sp>
      <p:pic>
        <p:nvPicPr>
          <p:cNvPr id="200" name="Google Shape;200;p5"/>
          <p:cNvPicPr preferRelativeResize="0"/>
          <p:nvPr/>
        </p:nvPicPr>
        <p:blipFill rotWithShape="1">
          <a:blip r:embed="rId7">
            <a:alphaModFix/>
          </a:blip>
          <a:srcRect b="0" l="0" r="0" t="0"/>
          <a:stretch/>
        </p:blipFill>
        <p:spPr>
          <a:xfrm>
            <a:off x="4798210" y="2633193"/>
            <a:ext cx="151286" cy="151247"/>
          </a:xfrm>
          <a:prstGeom prst="rect">
            <a:avLst/>
          </a:prstGeom>
          <a:noFill/>
          <a:ln>
            <a:noFill/>
          </a:ln>
        </p:spPr>
      </p:pic>
      <p:grpSp>
        <p:nvGrpSpPr>
          <p:cNvPr id="201" name="Google Shape;201;p5"/>
          <p:cNvGrpSpPr/>
          <p:nvPr/>
        </p:nvGrpSpPr>
        <p:grpSpPr>
          <a:xfrm>
            <a:off x="4757576" y="2427301"/>
            <a:ext cx="296228" cy="388220"/>
            <a:chOff x="366359" y="3677896"/>
            <a:chExt cx="394970" cy="517627"/>
          </a:xfrm>
        </p:grpSpPr>
        <p:pic>
          <p:nvPicPr>
            <p:cNvPr id="202" name="Google Shape;202;p5"/>
            <p:cNvPicPr preferRelativeResize="0"/>
            <p:nvPr/>
          </p:nvPicPr>
          <p:blipFill rotWithShape="1">
            <a:blip r:embed="rId4">
              <a:alphaModFix/>
            </a:blip>
            <a:srcRect b="0" l="0" r="0" t="0"/>
            <a:stretch/>
          </p:blipFill>
          <p:spPr>
            <a:xfrm>
              <a:off x="431152" y="3677896"/>
              <a:ext cx="155505" cy="238393"/>
            </a:xfrm>
            <a:prstGeom prst="rect">
              <a:avLst/>
            </a:prstGeom>
            <a:noFill/>
            <a:ln>
              <a:noFill/>
            </a:ln>
          </p:spPr>
        </p:pic>
        <p:sp>
          <p:nvSpPr>
            <p:cNvPr id="203" name="Google Shape;203;p5"/>
            <p:cNvSpPr/>
            <p:nvPr/>
          </p:nvSpPr>
          <p:spPr>
            <a:xfrm>
              <a:off x="366359" y="3729434"/>
              <a:ext cx="394970" cy="466089"/>
            </a:xfrm>
            <a:custGeom>
              <a:rect b="b" l="l" r="r" t="t"/>
              <a:pathLst>
                <a:path extrusionOk="0" h="466089" w="394970">
                  <a:moveTo>
                    <a:pt x="71294" y="216084"/>
                  </a:moveTo>
                  <a:lnTo>
                    <a:pt x="71294" y="109219"/>
                  </a:lnTo>
                  <a:lnTo>
                    <a:pt x="49522" y="76380"/>
                  </a:lnTo>
                  <a:lnTo>
                    <a:pt x="35645" y="73579"/>
                  </a:lnTo>
                  <a:lnTo>
                    <a:pt x="21772" y="76380"/>
                  </a:lnTo>
                  <a:lnTo>
                    <a:pt x="10442" y="84017"/>
                  </a:lnTo>
                  <a:lnTo>
                    <a:pt x="2801" y="95346"/>
                  </a:lnTo>
                  <a:lnTo>
                    <a:pt x="0" y="109219"/>
                  </a:lnTo>
                  <a:lnTo>
                    <a:pt x="0" y="346746"/>
                  </a:lnTo>
                  <a:lnTo>
                    <a:pt x="9259" y="392921"/>
                  </a:lnTo>
                  <a:lnTo>
                    <a:pt x="34631" y="430653"/>
                  </a:lnTo>
                  <a:lnTo>
                    <a:pt x="72303" y="456121"/>
                  </a:lnTo>
                  <a:lnTo>
                    <a:pt x="118463" y="465505"/>
                  </a:lnTo>
                  <a:lnTo>
                    <a:pt x="118681" y="465505"/>
                  </a:lnTo>
                  <a:lnTo>
                    <a:pt x="198021" y="465505"/>
                  </a:lnTo>
                  <a:lnTo>
                    <a:pt x="227790" y="461708"/>
                  </a:lnTo>
                  <a:lnTo>
                    <a:pt x="279186" y="433455"/>
                  </a:lnTo>
                  <a:lnTo>
                    <a:pt x="329934" y="356556"/>
                  </a:lnTo>
                  <a:lnTo>
                    <a:pt x="359548" y="300953"/>
                  </a:lnTo>
                  <a:lnTo>
                    <a:pt x="381490" y="257419"/>
                  </a:lnTo>
                  <a:lnTo>
                    <a:pt x="394965" y="218588"/>
                  </a:lnTo>
                  <a:lnTo>
                    <a:pt x="391134" y="208370"/>
                  </a:lnTo>
                  <a:lnTo>
                    <a:pt x="383402" y="200121"/>
                  </a:lnTo>
                  <a:lnTo>
                    <a:pt x="374787" y="195951"/>
                  </a:lnTo>
                  <a:lnTo>
                    <a:pt x="365525" y="194867"/>
                  </a:lnTo>
                  <a:lnTo>
                    <a:pt x="356407" y="196828"/>
                  </a:lnTo>
                  <a:lnTo>
                    <a:pt x="348224" y="201796"/>
                  </a:lnTo>
                  <a:lnTo>
                    <a:pt x="285078" y="275357"/>
                  </a:lnTo>
                  <a:lnTo>
                    <a:pt x="285078" y="37994"/>
                  </a:lnTo>
                  <a:lnTo>
                    <a:pt x="283233" y="23960"/>
                  </a:lnTo>
                  <a:lnTo>
                    <a:pt x="276387" y="12134"/>
                  </a:lnTo>
                  <a:lnTo>
                    <a:pt x="265605" y="3740"/>
                  </a:lnTo>
                  <a:lnTo>
                    <a:pt x="251956" y="0"/>
                  </a:lnTo>
                  <a:lnTo>
                    <a:pt x="237919" y="1844"/>
                  </a:lnTo>
                  <a:lnTo>
                    <a:pt x="226090" y="8690"/>
                  </a:lnTo>
                  <a:lnTo>
                    <a:pt x="217694" y="19471"/>
                  </a:lnTo>
                  <a:lnTo>
                    <a:pt x="213952" y="33122"/>
                  </a:lnTo>
                  <a:lnTo>
                    <a:pt x="213844" y="34725"/>
                  </a:lnTo>
                  <a:lnTo>
                    <a:pt x="213844" y="36328"/>
                  </a:lnTo>
                  <a:lnTo>
                    <a:pt x="213943" y="37939"/>
                  </a:lnTo>
                  <a:lnTo>
                    <a:pt x="213943" y="180444"/>
                  </a:lnTo>
                </a:path>
              </a:pathLst>
            </a:custGeom>
            <a:noFill/>
            <a:ln cap="flat" cmpd="sng" w="9525">
              <a:solidFill>
                <a:srgbClr val="E10074"/>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grpSp>
      <p:pic>
        <p:nvPicPr>
          <p:cNvPr id="204" name="Google Shape;204;p5"/>
          <p:cNvPicPr preferRelativeResize="0"/>
          <p:nvPr/>
        </p:nvPicPr>
        <p:blipFill rotWithShape="1">
          <a:blip r:embed="rId8">
            <a:alphaModFix/>
          </a:blip>
          <a:srcRect b="0" l="0" r="0" t="0"/>
          <a:stretch/>
        </p:blipFill>
        <p:spPr>
          <a:xfrm>
            <a:off x="219250" y="4510634"/>
            <a:ext cx="1256028" cy="447832"/>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6"/>
          <p:cNvSpPr/>
          <p:nvPr/>
        </p:nvSpPr>
        <p:spPr>
          <a:xfrm>
            <a:off x="304725" y="728575"/>
            <a:ext cx="8463300" cy="3633600"/>
          </a:xfrm>
          <a:prstGeom prst="roundRect">
            <a:avLst>
              <a:gd fmla="val 3685"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11" name="Google Shape;211;p6"/>
          <p:cNvSpPr txBox="1"/>
          <p:nvPr/>
        </p:nvSpPr>
        <p:spPr>
          <a:xfrm>
            <a:off x="673945" y="905321"/>
            <a:ext cx="7796100" cy="1914900"/>
          </a:xfrm>
          <a:prstGeom prst="rect">
            <a:avLst/>
          </a:prstGeom>
          <a:noFill/>
          <a:ln>
            <a:noFill/>
          </a:ln>
        </p:spPr>
        <p:txBody>
          <a:bodyPr anchorCtr="0" anchor="t" bIns="22850" lIns="45725" spcFirstLastPara="1" rIns="45725" wrap="square" tIns="22850">
            <a:spAutoFit/>
          </a:bodyPr>
          <a:lstStyle/>
          <a:p>
            <a:pPr indent="0" lvl="0" marL="0" rtl="0" algn="l">
              <a:lnSpc>
                <a:spcPct val="115000"/>
              </a:lnSpc>
              <a:spcBef>
                <a:spcPts val="1200"/>
              </a:spcBef>
              <a:spcAft>
                <a:spcPts val="0"/>
              </a:spcAft>
              <a:buClr>
                <a:schemeClr val="dk1"/>
              </a:buClr>
              <a:buSzPts val="1100"/>
              <a:buFont typeface="Arial"/>
              <a:buNone/>
            </a:pPr>
            <a:r>
              <a:rPr b="1" lang="en" sz="700">
                <a:solidFill>
                  <a:srgbClr val="18518E"/>
                </a:solidFill>
              </a:rPr>
              <a:t>Phone Script</a:t>
            </a:r>
            <a:endParaRPr b="1" sz="700">
              <a:solidFill>
                <a:srgbClr val="18518E"/>
              </a:solidFill>
            </a:endParaRPr>
          </a:p>
          <a:p>
            <a:pPr indent="0" lvl="0" marL="0" rtl="0" algn="l">
              <a:lnSpc>
                <a:spcPct val="115000"/>
              </a:lnSpc>
              <a:spcBef>
                <a:spcPts val="1200"/>
              </a:spcBef>
              <a:spcAft>
                <a:spcPts val="0"/>
              </a:spcAft>
              <a:buClr>
                <a:schemeClr val="dk1"/>
              </a:buClr>
              <a:buSzPts val="1100"/>
              <a:buFont typeface="Arial"/>
              <a:buNone/>
            </a:pPr>
            <a:r>
              <a:rPr lang="en" sz="700">
                <a:solidFill>
                  <a:schemeClr val="dk1"/>
                </a:solidFill>
              </a:rPr>
              <a:t>Hi [Name], this is [Your Name] with T-Mobile for Education.</a:t>
            </a:r>
            <a:endParaRPr sz="7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700">
                <a:solidFill>
                  <a:schemeClr val="dk1"/>
                </a:solidFill>
              </a:rPr>
              <a:t>I’m reaching </a:t>
            </a:r>
            <a:r>
              <a:rPr lang="en" sz="700">
                <a:solidFill>
                  <a:schemeClr val="dk1"/>
                </a:solidFill>
              </a:rPr>
              <a:t>out to</a:t>
            </a:r>
            <a:r>
              <a:rPr lang="en" sz="700">
                <a:solidFill>
                  <a:schemeClr val="dk1"/>
                </a:solidFill>
              </a:rPr>
              <a:t> you </a:t>
            </a:r>
            <a:r>
              <a:rPr lang="en" sz="700">
                <a:solidFill>
                  <a:schemeClr val="dk1"/>
                </a:solidFill>
              </a:rPr>
              <a:t>today because every</a:t>
            </a:r>
            <a:r>
              <a:rPr lang="en" sz="700">
                <a:solidFill>
                  <a:schemeClr val="dk1"/>
                </a:solidFill>
              </a:rPr>
              <a:t> year, school districts across the US have internet and power outages and their </a:t>
            </a:r>
            <a:r>
              <a:rPr lang="en" sz="700">
                <a:solidFill>
                  <a:schemeClr val="dk1"/>
                </a:solidFill>
              </a:rPr>
              <a:t>VoIP systems</a:t>
            </a:r>
            <a:r>
              <a:rPr lang="en" sz="700">
                <a:solidFill>
                  <a:schemeClr val="dk1"/>
                </a:solidFill>
              </a:rPr>
              <a:t> fail </a:t>
            </a:r>
            <a:r>
              <a:rPr lang="en" sz="700">
                <a:solidFill>
                  <a:schemeClr val="dk1"/>
                </a:solidFill>
              </a:rPr>
              <a:t>during internet and power</a:t>
            </a:r>
            <a:r>
              <a:rPr lang="en" sz="700">
                <a:solidFill>
                  <a:schemeClr val="dk1"/>
                </a:solidFill>
              </a:rPr>
              <a:t> outages, and </a:t>
            </a:r>
            <a:r>
              <a:rPr lang="en" sz="700">
                <a:solidFill>
                  <a:schemeClr val="dk1"/>
                </a:solidFill>
              </a:rPr>
              <a:t>their phones stop working</a:t>
            </a:r>
            <a:r>
              <a:rPr lang="en" sz="700">
                <a:solidFill>
                  <a:schemeClr val="dk1"/>
                </a:solidFill>
              </a:rPr>
              <a:t>.</a:t>
            </a:r>
            <a:r>
              <a:rPr lang="en" sz="700">
                <a:solidFill>
                  <a:schemeClr val="dk1"/>
                </a:solidFill>
              </a:rPr>
              <a:t>This creates immediate safety risk</a:t>
            </a:r>
            <a:r>
              <a:rPr lang="en" sz="700">
                <a:solidFill>
                  <a:schemeClr val="dk1"/>
                </a:solidFill>
              </a:rPr>
              <a:t> in the event they need to call 911 and a </a:t>
            </a:r>
            <a:r>
              <a:rPr lang="en" sz="700">
                <a:solidFill>
                  <a:schemeClr val="dk1"/>
                </a:solidFill>
              </a:rPr>
              <a:t>potential compliance</a:t>
            </a:r>
            <a:r>
              <a:rPr lang="en" sz="700">
                <a:solidFill>
                  <a:schemeClr val="dk1"/>
                </a:solidFill>
              </a:rPr>
              <a:t> risk under Kari’s Law and Ray Baum’s Act.</a:t>
            </a:r>
            <a:endParaRPr sz="7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700">
                <a:solidFill>
                  <a:schemeClr val="dk1"/>
                </a:solidFill>
              </a:rPr>
              <a:t>That's why</a:t>
            </a:r>
            <a:r>
              <a:rPr lang="en" sz="700">
                <a:solidFill>
                  <a:schemeClr val="dk1"/>
                </a:solidFill>
              </a:rPr>
              <a:t> </a:t>
            </a:r>
            <a:r>
              <a:rPr lang="en" sz="700">
                <a:solidFill>
                  <a:schemeClr val="dk1"/>
                </a:solidFill>
              </a:rPr>
              <a:t>I'm calling you today</a:t>
            </a:r>
            <a:r>
              <a:rPr lang="en" sz="700">
                <a:solidFill>
                  <a:schemeClr val="dk1"/>
                </a:solidFill>
              </a:rPr>
              <a:t>.  I would like to schedule a brief meeting with you and our Education Account Manager to discuss our </a:t>
            </a:r>
            <a:r>
              <a:rPr b="1" lang="en" sz="700">
                <a:solidFill>
                  <a:schemeClr val="dk1"/>
                </a:solidFill>
              </a:rPr>
              <a:t>School Safety Communication Hub. </a:t>
            </a:r>
            <a:r>
              <a:rPr lang="en" sz="700">
                <a:solidFill>
                  <a:schemeClr val="dk1"/>
                </a:solidFill>
              </a:rPr>
              <a:t>It's</a:t>
            </a:r>
            <a:r>
              <a:rPr lang="en" sz="700">
                <a:solidFill>
                  <a:schemeClr val="dk1"/>
                </a:solidFill>
              </a:rPr>
              <a:t> a dedicated, cellular-based deskphone that stays active during both internet and power outages, providing business continuity and ensuring that emergency calls go out. It also provides accurate E911 location data for first responders, ensuring compliance with all applicable laws. </a:t>
            </a:r>
            <a:r>
              <a:rPr lang="en" sz="700">
                <a:solidFill>
                  <a:schemeClr val="dk1"/>
                </a:solidFill>
              </a:rPr>
              <a:t>And it's</a:t>
            </a:r>
            <a:r>
              <a:rPr lang="en" sz="700">
                <a:solidFill>
                  <a:schemeClr val="dk1"/>
                </a:solidFill>
              </a:rPr>
              <a:t> simple and easy to install – simply plug it in and </a:t>
            </a:r>
            <a:r>
              <a:rPr lang="en" sz="700">
                <a:solidFill>
                  <a:schemeClr val="dk1"/>
                </a:solidFill>
              </a:rPr>
              <a:t>it's</a:t>
            </a:r>
            <a:r>
              <a:rPr lang="en" sz="700">
                <a:solidFill>
                  <a:schemeClr val="dk1"/>
                </a:solidFill>
              </a:rPr>
              <a:t> ready to go.</a:t>
            </a:r>
            <a:endParaRPr sz="7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700">
                <a:solidFill>
                  <a:schemeClr val="dk1"/>
                </a:solidFill>
              </a:rPr>
              <a:t>Would [Tue 10:30 AM] or [Thu 2:00 PM] be a good time for a quick meeting?</a:t>
            </a:r>
            <a:endParaRPr sz="700">
              <a:solidFill>
                <a:schemeClr val="dk1"/>
              </a:solidFill>
            </a:endParaRPr>
          </a:p>
          <a:p>
            <a:pPr indent="0" lvl="0" marL="0" rtl="0" algn="l">
              <a:lnSpc>
                <a:spcPct val="115000"/>
              </a:lnSpc>
              <a:spcBef>
                <a:spcPts val="1200"/>
              </a:spcBef>
              <a:spcAft>
                <a:spcPts val="1200"/>
              </a:spcAft>
              <a:buClr>
                <a:schemeClr val="dk1"/>
              </a:buClr>
              <a:buSzPts val="1100"/>
              <a:buFont typeface="Arial"/>
              <a:buNone/>
            </a:pPr>
            <a:r>
              <a:t/>
            </a:r>
            <a:endParaRPr sz="700">
              <a:solidFill>
                <a:schemeClr val="dk1"/>
              </a:solidFill>
            </a:endParaRPr>
          </a:p>
        </p:txBody>
      </p:sp>
      <p:sp>
        <p:nvSpPr>
          <p:cNvPr id="212" name="Google Shape;212;p6"/>
          <p:cNvSpPr txBox="1"/>
          <p:nvPr/>
        </p:nvSpPr>
        <p:spPr>
          <a:xfrm>
            <a:off x="336656" y="230273"/>
            <a:ext cx="25608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Phone &amp; Voicemail Script</a:t>
            </a:r>
            <a:endParaRPr b="0" i="0" sz="1200" u="none" cap="none" strike="noStrike">
              <a:solidFill>
                <a:srgbClr val="000000"/>
              </a:solidFill>
              <a:latin typeface="Arial"/>
              <a:ea typeface="Arial"/>
              <a:cs typeface="Arial"/>
              <a:sym typeface="Arial"/>
            </a:endParaRPr>
          </a:p>
        </p:txBody>
      </p:sp>
      <p:sp>
        <p:nvSpPr>
          <p:cNvPr id="213" name="Google Shape;213;p6"/>
          <p:cNvSpPr/>
          <p:nvPr/>
        </p:nvSpPr>
        <p:spPr>
          <a:xfrm flipH="1" rot="10800000">
            <a:off x="280202" y="435704"/>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pic>
        <p:nvPicPr>
          <p:cNvPr id="214" name="Google Shape;214;p6"/>
          <p:cNvPicPr preferRelativeResize="0"/>
          <p:nvPr/>
        </p:nvPicPr>
        <p:blipFill rotWithShape="1">
          <a:blip r:embed="rId3">
            <a:alphaModFix/>
          </a:blip>
          <a:srcRect b="0" l="0" r="0" t="0"/>
          <a:stretch/>
        </p:blipFill>
        <p:spPr>
          <a:xfrm>
            <a:off x="219250" y="4510634"/>
            <a:ext cx="1256028" cy="447832"/>
          </a:xfrm>
          <a:prstGeom prst="rect">
            <a:avLst/>
          </a:prstGeom>
          <a:noFill/>
          <a:ln>
            <a:noFill/>
          </a:ln>
        </p:spPr>
      </p:pic>
      <p:sp>
        <p:nvSpPr>
          <p:cNvPr id="215" name="Google Shape;215;p6"/>
          <p:cNvSpPr txBox="1"/>
          <p:nvPr/>
        </p:nvSpPr>
        <p:spPr>
          <a:xfrm>
            <a:off x="673945" y="2802893"/>
            <a:ext cx="7796100" cy="1359000"/>
          </a:xfrm>
          <a:prstGeom prst="rect">
            <a:avLst/>
          </a:prstGeom>
          <a:noFill/>
          <a:ln>
            <a:noFill/>
          </a:ln>
        </p:spPr>
        <p:txBody>
          <a:bodyPr anchorCtr="0" anchor="t" bIns="22850" lIns="45725" spcFirstLastPara="1" rIns="45725" wrap="square" tIns="22850">
            <a:spAutoFit/>
          </a:bodyPr>
          <a:lstStyle/>
          <a:p>
            <a:pPr indent="0" lvl="0" marL="0" rtl="0" algn="l">
              <a:lnSpc>
                <a:spcPct val="115000"/>
              </a:lnSpc>
              <a:spcBef>
                <a:spcPts val="1200"/>
              </a:spcBef>
              <a:spcAft>
                <a:spcPts val="0"/>
              </a:spcAft>
              <a:buClr>
                <a:schemeClr val="dk1"/>
              </a:buClr>
              <a:buSzPts val="1100"/>
              <a:buFont typeface="Arial"/>
              <a:buNone/>
            </a:pPr>
            <a:r>
              <a:rPr b="1" lang="en" sz="700">
                <a:solidFill>
                  <a:srgbClr val="18518E"/>
                </a:solidFill>
              </a:rPr>
              <a:t>Voicemail Script</a:t>
            </a:r>
            <a:endParaRPr b="1" sz="700">
              <a:solidFill>
                <a:srgbClr val="18518E"/>
              </a:solidFill>
            </a:endParaRPr>
          </a:p>
          <a:p>
            <a:pPr indent="0" lvl="0" marL="0" rtl="0" algn="l">
              <a:lnSpc>
                <a:spcPct val="115000"/>
              </a:lnSpc>
              <a:spcBef>
                <a:spcPts val="1200"/>
              </a:spcBef>
              <a:spcAft>
                <a:spcPts val="0"/>
              </a:spcAft>
              <a:buClr>
                <a:schemeClr val="dk1"/>
              </a:buClr>
              <a:buSzPts val="1100"/>
              <a:buFont typeface="Arial"/>
              <a:buNone/>
            </a:pPr>
            <a:r>
              <a:rPr lang="en" sz="700">
                <a:solidFill>
                  <a:schemeClr val="dk1"/>
                </a:solidFill>
              </a:rPr>
              <a:t>Hi [Name], this is [Your Name] with T-Mobile for Education.</a:t>
            </a:r>
            <a:br>
              <a:rPr lang="en" sz="700">
                <a:solidFill>
                  <a:schemeClr val="dk1"/>
                </a:solidFill>
              </a:rPr>
            </a:br>
            <a:r>
              <a:rPr lang="en" sz="700">
                <a:solidFill>
                  <a:schemeClr val="dk1"/>
                </a:solidFill>
              </a:rPr>
              <a:t> I’m calling because many schools are finding their VoIP phones stop working during internet or power outages — which puts them at risk of not being able to reach 911 or transmit the right location.</a:t>
            </a:r>
            <a:endParaRPr sz="7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700">
                <a:solidFill>
                  <a:schemeClr val="dk1"/>
                </a:solidFill>
              </a:rPr>
              <a:t>We’re helping districts solve this with the </a:t>
            </a:r>
            <a:r>
              <a:rPr b="1" lang="en" sz="700">
                <a:solidFill>
                  <a:schemeClr val="dk1"/>
                </a:solidFill>
              </a:rPr>
              <a:t>School Safety Communication Hub</a:t>
            </a:r>
            <a:r>
              <a:rPr lang="en" sz="700">
                <a:solidFill>
                  <a:schemeClr val="dk1"/>
                </a:solidFill>
              </a:rPr>
              <a:t> — a cellular-based emergency line that keeps campuses connected, compliant, and safe, often at lower cost than POTS lines.</a:t>
            </a:r>
            <a:endParaRPr sz="700">
              <a:solidFill>
                <a:schemeClr val="dk1"/>
              </a:solidFill>
            </a:endParaRPr>
          </a:p>
          <a:p>
            <a:pPr indent="0" lvl="0" marL="0" rtl="0" algn="l">
              <a:lnSpc>
                <a:spcPct val="115000"/>
              </a:lnSpc>
              <a:spcBef>
                <a:spcPts val="1200"/>
              </a:spcBef>
              <a:spcAft>
                <a:spcPts val="1200"/>
              </a:spcAft>
              <a:buClr>
                <a:schemeClr val="dk1"/>
              </a:buClr>
              <a:buSzPts val="1100"/>
              <a:buFont typeface="Arial"/>
              <a:buNone/>
            </a:pPr>
            <a:r>
              <a:rPr lang="en" sz="700">
                <a:solidFill>
                  <a:schemeClr val="dk1"/>
                </a:solidFill>
              </a:rPr>
              <a:t>I’d love to share how other districts are using it. Please give me a call back at [Your Number], or I’ll follow up by email.</a:t>
            </a:r>
            <a:endParaRPr sz="700">
              <a:solidFill>
                <a:schemeClr val="dk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sp>
        <p:nvSpPr>
          <p:cNvPr id="221" name="Google Shape;221;p7"/>
          <p:cNvSpPr/>
          <p:nvPr/>
        </p:nvSpPr>
        <p:spPr>
          <a:xfrm>
            <a:off x="304725" y="819225"/>
            <a:ext cx="8463300" cy="3195900"/>
          </a:xfrm>
          <a:prstGeom prst="roundRect">
            <a:avLst>
              <a:gd fmla="val 3685" name="adj"/>
            </a:avLst>
          </a:prstGeom>
          <a:noFill/>
          <a:ln cap="flat" cmpd="sng" w="12700">
            <a:solidFill>
              <a:srgbClr val="FDD704"/>
            </a:solidFill>
            <a:prstDash val="solid"/>
            <a:round/>
            <a:headEnd len="sm" w="sm" type="none"/>
            <a:tailEnd len="sm" w="sm" type="none"/>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800"/>
              <a:buFont typeface="Arial"/>
              <a:buNone/>
            </a:pPr>
            <a:r>
              <a:t/>
            </a:r>
            <a:endParaRPr b="0" i="0" sz="1800" u="none" cap="none" strike="noStrike">
              <a:solidFill>
                <a:schemeClr val="dk1"/>
              </a:solidFill>
              <a:latin typeface="Calibri"/>
              <a:ea typeface="Calibri"/>
              <a:cs typeface="Calibri"/>
              <a:sym typeface="Calibri"/>
            </a:endParaRPr>
          </a:p>
        </p:txBody>
      </p:sp>
      <p:sp>
        <p:nvSpPr>
          <p:cNvPr id="222" name="Google Shape;222;p7"/>
          <p:cNvSpPr txBox="1"/>
          <p:nvPr/>
        </p:nvSpPr>
        <p:spPr>
          <a:xfrm>
            <a:off x="571366" y="1039579"/>
            <a:ext cx="7905600" cy="2755200"/>
          </a:xfrm>
          <a:prstGeom prst="rect">
            <a:avLst/>
          </a:prstGeom>
          <a:noFill/>
          <a:ln>
            <a:noFill/>
          </a:ln>
        </p:spPr>
        <p:txBody>
          <a:bodyPr anchorCtr="0" anchor="t" bIns="22850" lIns="45725" spcFirstLastPara="1" rIns="45725" wrap="square" tIns="22850">
            <a:spAutoFit/>
          </a:bodyPr>
          <a:lstStyle/>
          <a:p>
            <a:pPr indent="0" lvl="0" marL="0" rtl="0" algn="l">
              <a:lnSpc>
                <a:spcPct val="115000"/>
              </a:lnSpc>
              <a:spcBef>
                <a:spcPts val="1200"/>
              </a:spcBef>
              <a:spcAft>
                <a:spcPts val="0"/>
              </a:spcAft>
              <a:buClr>
                <a:schemeClr val="dk1"/>
              </a:buClr>
              <a:buSzPts val="1100"/>
              <a:buFont typeface="Arial"/>
              <a:buNone/>
            </a:pPr>
            <a:r>
              <a:rPr lang="en" sz="800">
                <a:solidFill>
                  <a:schemeClr val="dk1"/>
                </a:solidFill>
              </a:rPr>
              <a:t>Hi _________,</a:t>
            </a:r>
            <a:endParaRPr sz="8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800">
                <a:solidFill>
                  <a:schemeClr val="dk1"/>
                </a:solidFill>
              </a:rPr>
              <a:t>I’m reaching out to you today because every year, school districts across the US have internet and power outages and their VoIP systems fail during internet and power outages, and their phones stop working. This creates an immediate safety risk in the event they need to call 911 and a potential compliance risk under Kari’s Law and Ray Baum’s Act.</a:t>
            </a:r>
            <a:endParaRPr sz="8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b="1" lang="en" sz="800">
                <a:solidFill>
                  <a:schemeClr val="dk1"/>
                </a:solidFill>
              </a:rPr>
              <a:t>Our approach:</a:t>
            </a:r>
            <a:r>
              <a:rPr lang="en" sz="800">
                <a:solidFill>
                  <a:schemeClr val="dk1"/>
                </a:solidFill>
              </a:rPr>
              <a:t> the </a:t>
            </a:r>
            <a:r>
              <a:rPr b="1" lang="en" sz="800">
                <a:solidFill>
                  <a:schemeClr val="dk1"/>
                </a:solidFill>
              </a:rPr>
              <a:t>School Safety Communication Hub</a:t>
            </a:r>
            <a:r>
              <a:rPr lang="en" sz="800">
                <a:solidFill>
                  <a:schemeClr val="dk1"/>
                </a:solidFill>
              </a:rPr>
              <a:t> stays active and keeps working during internet or power outages and delivers accurate E911 location data.</a:t>
            </a:r>
            <a:endParaRPr sz="800">
              <a:solidFill>
                <a:schemeClr val="dk1"/>
              </a:solidFill>
            </a:endParaRPr>
          </a:p>
          <a:p>
            <a:pPr indent="-279400" lvl="0" marL="457200" rtl="0" algn="l">
              <a:lnSpc>
                <a:spcPct val="115000"/>
              </a:lnSpc>
              <a:spcBef>
                <a:spcPts val="1200"/>
              </a:spcBef>
              <a:spcAft>
                <a:spcPts val="0"/>
              </a:spcAft>
              <a:buClr>
                <a:schemeClr val="dk1"/>
              </a:buClr>
              <a:buSzPts val="800"/>
              <a:buChar char="●"/>
            </a:pPr>
            <a:r>
              <a:rPr lang="en" sz="800">
                <a:solidFill>
                  <a:schemeClr val="dk1"/>
                </a:solidFill>
              </a:rPr>
              <a:t>Business Continuity - even when the primary system is down</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E911-compliance - with exact location data for first responders</a:t>
            </a:r>
            <a:endParaRPr sz="800">
              <a:solidFill>
                <a:schemeClr val="dk1"/>
              </a:solidFill>
            </a:endParaRPr>
          </a:p>
          <a:p>
            <a:pPr indent="-279400" lvl="0" marL="457200" rtl="0" algn="l">
              <a:lnSpc>
                <a:spcPct val="115000"/>
              </a:lnSpc>
              <a:spcBef>
                <a:spcPts val="0"/>
              </a:spcBef>
              <a:spcAft>
                <a:spcPts val="0"/>
              </a:spcAft>
              <a:buClr>
                <a:schemeClr val="dk1"/>
              </a:buClr>
              <a:buSzPts val="800"/>
              <a:buChar char="●"/>
            </a:pPr>
            <a:r>
              <a:rPr lang="en" sz="800">
                <a:solidFill>
                  <a:schemeClr val="dk1"/>
                </a:solidFill>
              </a:rPr>
              <a:t>Simple and easy to deploy – Simply plug it in, we do the rest</a:t>
            </a:r>
            <a:endParaRPr sz="8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800">
                <a:solidFill>
                  <a:schemeClr val="dk1"/>
                </a:solidFill>
              </a:rPr>
              <a:t>I would like to set up a meeting with you and </a:t>
            </a:r>
            <a:r>
              <a:rPr b="1" lang="en" sz="800">
                <a:solidFill>
                  <a:schemeClr val="dk1"/>
                </a:solidFill>
              </a:rPr>
              <a:t> [Education Account Manager</a:t>
            </a:r>
            <a:r>
              <a:rPr b="1" lang="en" sz="800" u="sng">
                <a:solidFill>
                  <a:schemeClr val="dk1"/>
                </a:solidFill>
              </a:rPr>
              <a:t>]</a:t>
            </a:r>
            <a:r>
              <a:rPr lang="en" sz="800" u="sng">
                <a:solidFill>
                  <a:schemeClr val="dk1"/>
                </a:solidFill>
              </a:rPr>
              <a:t>,</a:t>
            </a:r>
            <a:r>
              <a:rPr lang="en" sz="800">
                <a:solidFill>
                  <a:schemeClr val="dk1"/>
                </a:solidFill>
              </a:rPr>
              <a:t>who supports the schools in your area. </a:t>
            </a:r>
            <a:endParaRPr sz="800">
              <a:solidFill>
                <a:schemeClr val="dk1"/>
              </a:solidFill>
            </a:endParaRPr>
          </a:p>
          <a:p>
            <a:pPr indent="0" lvl="0" marL="0" rtl="0" algn="l">
              <a:lnSpc>
                <a:spcPct val="115000"/>
              </a:lnSpc>
              <a:spcBef>
                <a:spcPts val="1200"/>
              </a:spcBef>
              <a:spcAft>
                <a:spcPts val="0"/>
              </a:spcAft>
              <a:buClr>
                <a:schemeClr val="dk1"/>
              </a:buClr>
              <a:buSzPts val="1100"/>
              <a:buFont typeface="Arial"/>
              <a:buNone/>
            </a:pPr>
            <a:r>
              <a:rPr lang="en" sz="800">
                <a:solidFill>
                  <a:schemeClr val="dk1"/>
                </a:solidFill>
              </a:rPr>
              <a:t>Please let me know if </a:t>
            </a:r>
            <a:r>
              <a:rPr b="1" lang="en" sz="800">
                <a:solidFill>
                  <a:schemeClr val="dk1"/>
                </a:solidFill>
              </a:rPr>
              <a:t>[Tue 10:30 AM]</a:t>
            </a:r>
            <a:r>
              <a:rPr lang="en" sz="800">
                <a:solidFill>
                  <a:schemeClr val="dk1"/>
                </a:solidFill>
              </a:rPr>
              <a:t> or </a:t>
            </a:r>
            <a:r>
              <a:rPr b="1" lang="en" sz="800">
                <a:solidFill>
                  <a:schemeClr val="dk1"/>
                </a:solidFill>
              </a:rPr>
              <a:t>[Thu 2:00 PM]</a:t>
            </a:r>
            <a:r>
              <a:rPr lang="en" sz="800">
                <a:solidFill>
                  <a:schemeClr val="dk1"/>
                </a:solidFill>
              </a:rPr>
              <a:t> work for a 20-minute call? Or just let me know a better time that works for you.</a:t>
            </a:r>
            <a:endParaRPr sz="800">
              <a:solidFill>
                <a:schemeClr val="dk1"/>
              </a:solidFill>
            </a:endParaRPr>
          </a:p>
          <a:p>
            <a:pPr indent="0" lvl="0" marL="0" marR="0" rtl="0" algn="l">
              <a:lnSpc>
                <a:spcPct val="100000"/>
              </a:lnSpc>
              <a:spcBef>
                <a:spcPts val="1200"/>
              </a:spcBef>
              <a:spcAft>
                <a:spcPts val="0"/>
              </a:spcAft>
              <a:buClr>
                <a:srgbClr val="000000"/>
              </a:buClr>
              <a:buSzPts val="1000"/>
              <a:buFont typeface="Arial"/>
              <a:buNone/>
            </a:pPr>
            <a:r>
              <a:rPr b="0" i="0" lang="en" sz="800" u="none" cap="none" strike="noStrike">
                <a:solidFill>
                  <a:srgbClr val="000000"/>
                </a:solidFill>
                <a:latin typeface="Arial"/>
                <a:ea typeface="Arial"/>
                <a:cs typeface="Arial"/>
                <a:sym typeface="Arial"/>
              </a:rPr>
              <a:t>Best regards,</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t/>
            </a:r>
            <a:endParaRPr b="0" i="0" sz="8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000"/>
              <a:buFont typeface="Arial"/>
              <a:buNone/>
            </a:pPr>
            <a:r>
              <a:rPr lang="en" sz="800"/>
              <a:t>[Signature]</a:t>
            </a:r>
            <a:endParaRPr b="0" i="0" sz="800" u="none" cap="none" strike="noStrike">
              <a:solidFill>
                <a:srgbClr val="000000"/>
              </a:solidFill>
              <a:latin typeface="Arial"/>
              <a:ea typeface="Arial"/>
              <a:cs typeface="Arial"/>
              <a:sym typeface="Arial"/>
            </a:endParaRPr>
          </a:p>
        </p:txBody>
      </p:sp>
      <p:sp>
        <p:nvSpPr>
          <p:cNvPr id="223" name="Google Shape;223;p7"/>
          <p:cNvSpPr txBox="1"/>
          <p:nvPr/>
        </p:nvSpPr>
        <p:spPr>
          <a:xfrm>
            <a:off x="336638" y="230267"/>
            <a:ext cx="1683900" cy="196200"/>
          </a:xfrm>
          <a:prstGeom prst="rect">
            <a:avLst/>
          </a:prstGeom>
          <a:noFill/>
          <a:ln>
            <a:noFill/>
          </a:ln>
        </p:spPr>
        <p:txBody>
          <a:bodyPr anchorCtr="0" anchor="t" bIns="0" lIns="0" spcFirstLastPara="1" rIns="0" wrap="square" tIns="11425">
            <a:spAutoFit/>
          </a:bodyPr>
          <a:lstStyle/>
          <a:p>
            <a:pPr indent="0" lvl="0" marL="12700" marR="0" rtl="0" algn="l">
              <a:lnSpc>
                <a:spcPct val="100000"/>
              </a:lnSpc>
              <a:spcBef>
                <a:spcPts val="0"/>
              </a:spcBef>
              <a:spcAft>
                <a:spcPts val="0"/>
              </a:spcAft>
              <a:buClr>
                <a:srgbClr val="000000"/>
              </a:buClr>
              <a:buSzPts val="1200"/>
              <a:buFont typeface="Arial"/>
              <a:buNone/>
            </a:pPr>
            <a:r>
              <a:rPr b="1" i="0" lang="en" sz="1200" u="none" cap="none" strike="noStrike">
                <a:solidFill>
                  <a:srgbClr val="E22C91"/>
                </a:solidFill>
                <a:latin typeface="Arial"/>
                <a:ea typeface="Arial"/>
                <a:cs typeface="Arial"/>
                <a:sym typeface="Arial"/>
              </a:rPr>
              <a:t>Email </a:t>
            </a:r>
            <a:r>
              <a:rPr b="1" lang="en" sz="1200">
                <a:solidFill>
                  <a:srgbClr val="E22C91"/>
                </a:solidFill>
              </a:rPr>
              <a:t>Script</a:t>
            </a:r>
            <a:endParaRPr b="0" i="0" sz="1200" u="none" cap="none" strike="noStrike">
              <a:solidFill>
                <a:srgbClr val="000000"/>
              </a:solidFill>
              <a:latin typeface="Arial"/>
              <a:ea typeface="Arial"/>
              <a:cs typeface="Arial"/>
              <a:sym typeface="Arial"/>
            </a:endParaRPr>
          </a:p>
        </p:txBody>
      </p:sp>
      <p:sp>
        <p:nvSpPr>
          <p:cNvPr id="224" name="Google Shape;224;p7"/>
          <p:cNvSpPr/>
          <p:nvPr/>
        </p:nvSpPr>
        <p:spPr>
          <a:xfrm flipH="1" rot="10800000">
            <a:off x="280202" y="435704"/>
            <a:ext cx="8487918" cy="23400"/>
          </a:xfrm>
          <a:custGeom>
            <a:rect b="b" l="l" r="r" t="t"/>
            <a:pathLst>
              <a:path extrusionOk="0" h="120000" w="8595360">
                <a:moveTo>
                  <a:pt x="0" y="0"/>
                </a:moveTo>
                <a:lnTo>
                  <a:pt x="8595360" y="0"/>
                </a:lnTo>
              </a:path>
            </a:pathLst>
          </a:custGeom>
          <a:noFill/>
          <a:ln cap="flat" cmpd="sng" w="12700">
            <a:solidFill>
              <a:srgbClr val="E22C91"/>
            </a:solidFill>
            <a:prstDash val="solid"/>
            <a:round/>
            <a:headEnd len="sm" w="sm" type="none"/>
            <a:tailEnd len="sm" w="sm" type="none"/>
          </a:ln>
        </p:spPr>
        <p:txBody>
          <a:bodyPr anchorCtr="0" anchor="t" bIns="0" lIns="0" spcFirstLastPara="1" rIns="0" wrap="square" tIns="0">
            <a:noAutofit/>
          </a:bodyPr>
          <a:lstStyle/>
          <a:p>
            <a:pPr indent="0" lvl="0" marL="0" marR="0" rtl="0" algn="l">
              <a:lnSpc>
                <a:spcPct val="100000"/>
              </a:lnSpc>
              <a:spcBef>
                <a:spcPts val="0"/>
              </a:spcBef>
              <a:spcAft>
                <a:spcPts val="0"/>
              </a:spcAft>
              <a:buClr>
                <a:srgbClr val="000000"/>
              </a:buClr>
              <a:buSzPts val="1100"/>
              <a:buFont typeface="Arial"/>
              <a:buNone/>
            </a:pPr>
            <a:r>
              <a:t/>
            </a:r>
            <a:endParaRPr b="0" i="0" sz="1100" u="none" cap="none" strike="noStrike">
              <a:solidFill>
                <a:srgbClr val="000000"/>
              </a:solidFill>
              <a:latin typeface="Quicksand"/>
              <a:ea typeface="Quicksand"/>
              <a:cs typeface="Quicksand"/>
              <a:sym typeface="Quicksand"/>
            </a:endParaRPr>
          </a:p>
        </p:txBody>
      </p:sp>
      <p:pic>
        <p:nvPicPr>
          <p:cNvPr id="225" name="Google Shape;225;p7"/>
          <p:cNvPicPr preferRelativeResize="0"/>
          <p:nvPr/>
        </p:nvPicPr>
        <p:blipFill rotWithShape="1">
          <a:blip r:embed="rId3">
            <a:alphaModFix/>
          </a:blip>
          <a:srcRect b="0" l="0" r="0" t="0"/>
          <a:stretch/>
        </p:blipFill>
        <p:spPr>
          <a:xfrm>
            <a:off x="219250" y="4510634"/>
            <a:ext cx="1256028" cy="447832"/>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